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1" autoAdjust="0"/>
    <p:restoredTop sz="94643" autoAdjust="0"/>
  </p:normalViewPr>
  <p:slideViewPr>
    <p:cSldViewPr>
      <p:cViewPr varScale="1">
        <p:scale>
          <a:sx n="106" d="100"/>
          <a:sy n="106" d="100"/>
        </p:scale>
        <p:origin x="-1128"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218EFBF-B0D1-4EBF-B65B-9BA27B5B9118}"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pl-PL"/>
        </a:p>
      </dgm:t>
    </dgm:pt>
    <dgm:pt modelId="{73C4701F-562F-4E9D-ABAD-36A7266824C7}">
      <dgm:prSet/>
      <dgm:spPr/>
      <dgm:t>
        <a:bodyPr/>
        <a:lstStyle/>
        <a:p>
          <a:pPr algn="ctr" rtl="0"/>
          <a:r>
            <a:rPr lang="pl-PL" dirty="0" smtClean="0"/>
            <a:t>KONIEC</a:t>
          </a:r>
          <a:endParaRPr lang="pl-PL" dirty="0"/>
        </a:p>
      </dgm:t>
    </dgm:pt>
    <dgm:pt modelId="{79E34D40-4799-4557-8830-A228DC18B7FE}" type="parTrans" cxnId="{518123C1-6988-489E-BB31-ABD2BBD09227}">
      <dgm:prSet/>
      <dgm:spPr/>
      <dgm:t>
        <a:bodyPr/>
        <a:lstStyle/>
        <a:p>
          <a:endParaRPr lang="pl-PL"/>
        </a:p>
      </dgm:t>
    </dgm:pt>
    <dgm:pt modelId="{D09C320D-60D7-4F7C-B314-32A101887F44}" type="sibTrans" cxnId="{518123C1-6988-489E-BB31-ABD2BBD09227}">
      <dgm:prSet/>
      <dgm:spPr/>
      <dgm:t>
        <a:bodyPr/>
        <a:lstStyle/>
        <a:p>
          <a:endParaRPr lang="pl-PL"/>
        </a:p>
      </dgm:t>
    </dgm:pt>
    <dgm:pt modelId="{D2E1AAB5-7EFB-47E2-908E-9D2CA45121D3}" type="pres">
      <dgm:prSet presAssocID="{5218EFBF-B0D1-4EBF-B65B-9BA27B5B9118}" presName="linear" presStyleCnt="0">
        <dgm:presLayoutVars>
          <dgm:animLvl val="lvl"/>
          <dgm:resizeHandles val="exact"/>
        </dgm:presLayoutVars>
      </dgm:prSet>
      <dgm:spPr/>
    </dgm:pt>
    <dgm:pt modelId="{A0090F2A-E327-4E09-B4E5-F0060082BDAA}" type="pres">
      <dgm:prSet presAssocID="{73C4701F-562F-4E9D-ABAD-36A7266824C7}" presName="parentText" presStyleLbl="node1" presStyleIdx="0" presStyleCnt="1" custLinFactNeighborX="-6024" custLinFactNeighborY="-33109">
        <dgm:presLayoutVars>
          <dgm:chMax val="0"/>
          <dgm:bulletEnabled val="1"/>
        </dgm:presLayoutVars>
      </dgm:prSet>
      <dgm:spPr/>
    </dgm:pt>
  </dgm:ptLst>
  <dgm:cxnLst>
    <dgm:cxn modelId="{518123C1-6988-489E-BB31-ABD2BBD09227}" srcId="{5218EFBF-B0D1-4EBF-B65B-9BA27B5B9118}" destId="{73C4701F-562F-4E9D-ABAD-36A7266824C7}" srcOrd="0" destOrd="0" parTransId="{79E34D40-4799-4557-8830-A228DC18B7FE}" sibTransId="{D09C320D-60D7-4F7C-B314-32A101887F44}"/>
    <dgm:cxn modelId="{2A1C7E9D-511B-44A1-B999-59E22E52B252}" type="presOf" srcId="{73C4701F-562F-4E9D-ABAD-36A7266824C7}" destId="{A0090F2A-E327-4E09-B4E5-F0060082BDAA}" srcOrd="0" destOrd="0" presId="urn:microsoft.com/office/officeart/2005/8/layout/vList2"/>
    <dgm:cxn modelId="{FEC2111F-A527-4356-B102-25FF5E14D3CC}" type="presOf" srcId="{5218EFBF-B0D1-4EBF-B65B-9BA27B5B9118}" destId="{D2E1AAB5-7EFB-47E2-908E-9D2CA45121D3}" srcOrd="0" destOrd="0" presId="urn:microsoft.com/office/officeart/2005/8/layout/vList2"/>
    <dgm:cxn modelId="{FF3A9784-A73B-4A44-9B9F-EB000CD29418}" type="presParOf" srcId="{D2E1AAB5-7EFB-47E2-908E-9D2CA45121D3}" destId="{A0090F2A-E327-4E09-B4E5-F0060082BDAA}" srcOrd="0" destOrd="0" presId="urn:microsoft.com/office/officeart/2005/8/layout/vList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0090F2A-E327-4E09-B4E5-F0060082BDAA}">
      <dsp:nvSpPr>
        <dsp:cNvPr id="0" name=""/>
        <dsp:cNvSpPr/>
      </dsp:nvSpPr>
      <dsp:spPr>
        <a:xfrm>
          <a:off x="0" y="0"/>
          <a:ext cx="5976664" cy="10998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9070" tIns="179070" rIns="179070" bIns="179070" numCol="1" spcCol="1270" anchor="ctr" anchorCtr="0">
          <a:noAutofit/>
        </a:bodyPr>
        <a:lstStyle/>
        <a:p>
          <a:pPr lvl="0" algn="ctr" defTabSz="2089150" rtl="0">
            <a:lnSpc>
              <a:spcPct val="90000"/>
            </a:lnSpc>
            <a:spcBef>
              <a:spcPct val="0"/>
            </a:spcBef>
            <a:spcAft>
              <a:spcPct val="35000"/>
            </a:spcAft>
          </a:pPr>
          <a:r>
            <a:rPr lang="pl-PL" sz="4700" kern="1200" dirty="0" smtClean="0"/>
            <a:t>KONIEC</a:t>
          </a:r>
          <a:endParaRPr lang="pl-PL" sz="4700" kern="1200" dirty="0"/>
        </a:p>
      </dsp:txBody>
      <dsp:txXfrm>
        <a:off x="0" y="0"/>
        <a:ext cx="5976664" cy="109980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bg>
      <p:bgRef idx="1003">
        <a:schemeClr val="bg1"/>
      </p:bgRef>
    </p:bg>
    <p:spTree>
      <p:nvGrpSpPr>
        <p:cNvPr id="1" name=""/>
        <p:cNvGrpSpPr/>
        <p:nvPr/>
      </p:nvGrpSpPr>
      <p:grpSpPr>
        <a:xfrm>
          <a:off x="0" y="0"/>
          <a:ext cx="0" cy="0"/>
          <a:chOff x="0" y="0"/>
          <a:chExt cx="0" cy="0"/>
        </a:xfrm>
      </p:grpSpPr>
      <p:sp>
        <p:nvSpPr>
          <p:cNvPr id="12" name="Prostokąt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useBgFill="1">
        <p:nvSpPr>
          <p:cNvPr id="13" name="Prostokąt zaokrąglony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Podtytuł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l-PL" smtClean="0"/>
              <a:t>Kliknij, aby edytować styl wzorca podtytułu</a:t>
            </a:r>
            <a:endParaRPr kumimoji="0" lang="en-US"/>
          </a:p>
        </p:txBody>
      </p:sp>
      <p:sp>
        <p:nvSpPr>
          <p:cNvPr id="28" name="Symbol zastępczy daty 27"/>
          <p:cNvSpPr>
            <a:spLocks noGrp="1"/>
          </p:cNvSpPr>
          <p:nvPr>
            <p:ph type="dt" sz="half" idx="10"/>
          </p:nvPr>
        </p:nvSpPr>
        <p:spPr/>
        <p:txBody>
          <a:bodyPr/>
          <a:lstStyle/>
          <a:p>
            <a:fld id="{E86B1E3A-2EAE-4EB7-A483-3A47D07BAC60}" type="datetimeFigureOut">
              <a:rPr lang="pl-PL" smtClean="0"/>
              <a:pPr/>
              <a:t>2015-04-21</a:t>
            </a:fld>
            <a:endParaRPr lang="pl-PL" dirty="0"/>
          </a:p>
        </p:txBody>
      </p:sp>
      <p:sp>
        <p:nvSpPr>
          <p:cNvPr id="17" name="Symbol zastępczy stopki 16"/>
          <p:cNvSpPr>
            <a:spLocks noGrp="1"/>
          </p:cNvSpPr>
          <p:nvPr>
            <p:ph type="ftr" sz="quarter" idx="11"/>
          </p:nvPr>
        </p:nvSpPr>
        <p:spPr/>
        <p:txBody>
          <a:bodyPr/>
          <a:lstStyle/>
          <a:p>
            <a:endParaRPr lang="pl-PL" dirty="0"/>
          </a:p>
        </p:txBody>
      </p:sp>
      <p:sp>
        <p:nvSpPr>
          <p:cNvPr id="29" name="Symbol zastępczy numeru slajdu 28"/>
          <p:cNvSpPr>
            <a:spLocks noGrp="1"/>
          </p:cNvSpPr>
          <p:nvPr>
            <p:ph type="sldNum" sz="quarter" idx="12"/>
          </p:nvPr>
        </p:nvSpPr>
        <p:spPr/>
        <p:txBody>
          <a:bodyPr lIns="0" tIns="0" rIns="0" bIns="0">
            <a:noAutofit/>
          </a:bodyPr>
          <a:lstStyle>
            <a:lvl1pPr>
              <a:defRPr sz="1400">
                <a:solidFill>
                  <a:srgbClr val="FFFFFF"/>
                </a:solidFill>
              </a:defRPr>
            </a:lvl1pPr>
          </a:lstStyle>
          <a:p>
            <a:fld id="{EFB4CD6C-A6C5-4194-8A99-7A5AC0B069D3}" type="slidenum">
              <a:rPr lang="pl-PL" smtClean="0"/>
              <a:pPr/>
              <a:t>‹#›</a:t>
            </a:fld>
            <a:endParaRPr lang="pl-PL" dirty="0"/>
          </a:p>
        </p:txBody>
      </p:sp>
      <p:sp>
        <p:nvSpPr>
          <p:cNvPr id="7" name="Prostokąt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Prostokąt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Prostokąt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ytuł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pl-PL" smtClean="0"/>
              <a:t>Kliknij, aby edytować styl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p:txBody>
          <a:bodyPr vert="eaVer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E86B1E3A-2EAE-4EB7-A483-3A47D07BAC60}" type="datetimeFigureOut">
              <a:rPr lang="pl-PL" smtClean="0"/>
              <a:pPr/>
              <a:t>2015-04-21</a:t>
            </a:fld>
            <a:endParaRPr lang="pl-PL" dirty="0"/>
          </a:p>
        </p:txBody>
      </p:sp>
      <p:sp>
        <p:nvSpPr>
          <p:cNvPr id="5" name="Symbol zastępczy stopki 4"/>
          <p:cNvSpPr>
            <a:spLocks noGrp="1"/>
          </p:cNvSpPr>
          <p:nvPr>
            <p:ph type="ftr" sz="quarter" idx="11"/>
          </p:nvPr>
        </p:nvSpPr>
        <p:spPr/>
        <p:txBody>
          <a:bodyPr/>
          <a:lstStyle/>
          <a:p>
            <a:endParaRPr lang="pl-PL" dirty="0"/>
          </a:p>
        </p:txBody>
      </p:sp>
      <p:sp>
        <p:nvSpPr>
          <p:cNvPr id="6" name="Symbol zastępczy numeru slajdu 5"/>
          <p:cNvSpPr>
            <a:spLocks noGrp="1"/>
          </p:cNvSpPr>
          <p:nvPr>
            <p:ph type="sldNum" sz="quarter" idx="12"/>
          </p:nvPr>
        </p:nvSpPr>
        <p:spPr/>
        <p:txBody>
          <a:bodyPr/>
          <a:lstStyle/>
          <a:p>
            <a:fld id="{EFB4CD6C-A6C5-4194-8A99-7A5AC0B069D3}" type="slidenum">
              <a:rPr lang="pl-PL" smtClean="0"/>
              <a:pPr/>
              <a:t>‹#›</a:t>
            </a:fld>
            <a:endParaRPr lang="pl-PL"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41"/>
            <a:ext cx="2011680" cy="5851525"/>
          </a:xfrm>
        </p:spPr>
        <p:txBody>
          <a:bodyPr vert="eaVer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a:xfrm>
            <a:off x="914400" y="274640"/>
            <a:ext cx="5562600" cy="5851525"/>
          </a:xfrm>
        </p:spPr>
        <p:txBody>
          <a:bodyPr vert="eaVer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E86B1E3A-2EAE-4EB7-A483-3A47D07BAC60}" type="datetimeFigureOut">
              <a:rPr lang="pl-PL" smtClean="0"/>
              <a:pPr/>
              <a:t>2015-04-21</a:t>
            </a:fld>
            <a:endParaRPr lang="pl-PL" dirty="0"/>
          </a:p>
        </p:txBody>
      </p:sp>
      <p:sp>
        <p:nvSpPr>
          <p:cNvPr id="5" name="Symbol zastępczy stopki 4"/>
          <p:cNvSpPr>
            <a:spLocks noGrp="1"/>
          </p:cNvSpPr>
          <p:nvPr>
            <p:ph type="ftr" sz="quarter" idx="11"/>
          </p:nvPr>
        </p:nvSpPr>
        <p:spPr/>
        <p:txBody>
          <a:bodyPr/>
          <a:lstStyle/>
          <a:p>
            <a:endParaRPr lang="pl-PL" dirty="0"/>
          </a:p>
        </p:txBody>
      </p:sp>
      <p:sp>
        <p:nvSpPr>
          <p:cNvPr id="6" name="Symbol zastępczy numeru slajdu 5"/>
          <p:cNvSpPr>
            <a:spLocks noGrp="1"/>
          </p:cNvSpPr>
          <p:nvPr>
            <p:ph type="sldNum" sz="quarter" idx="12"/>
          </p:nvPr>
        </p:nvSpPr>
        <p:spPr/>
        <p:txBody>
          <a:bodyPr/>
          <a:lstStyle/>
          <a:p>
            <a:fld id="{EFB4CD6C-A6C5-4194-8A99-7A5AC0B069D3}" type="slidenum">
              <a:rPr lang="pl-PL" smtClean="0"/>
              <a:pPr/>
              <a:t>‹#›</a:t>
            </a:fld>
            <a:endParaRPr lang="pl-PL"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4" name="Symbol zastępczy daty 3"/>
          <p:cNvSpPr>
            <a:spLocks noGrp="1"/>
          </p:cNvSpPr>
          <p:nvPr>
            <p:ph type="dt" sz="half" idx="10"/>
          </p:nvPr>
        </p:nvSpPr>
        <p:spPr/>
        <p:txBody>
          <a:bodyPr/>
          <a:lstStyle/>
          <a:p>
            <a:fld id="{E86B1E3A-2EAE-4EB7-A483-3A47D07BAC60}" type="datetimeFigureOut">
              <a:rPr lang="pl-PL" smtClean="0"/>
              <a:pPr/>
              <a:t>2015-04-21</a:t>
            </a:fld>
            <a:endParaRPr lang="pl-PL" dirty="0"/>
          </a:p>
        </p:txBody>
      </p:sp>
      <p:sp>
        <p:nvSpPr>
          <p:cNvPr id="5" name="Symbol zastępczy stopki 4"/>
          <p:cNvSpPr>
            <a:spLocks noGrp="1"/>
          </p:cNvSpPr>
          <p:nvPr>
            <p:ph type="ftr" sz="quarter" idx="11"/>
          </p:nvPr>
        </p:nvSpPr>
        <p:spPr/>
        <p:txBody>
          <a:bodyPr/>
          <a:lstStyle/>
          <a:p>
            <a:endParaRPr lang="pl-PL" dirty="0"/>
          </a:p>
        </p:txBody>
      </p:sp>
      <p:sp>
        <p:nvSpPr>
          <p:cNvPr id="6" name="Symbol zastępczy numeru slajdu 5"/>
          <p:cNvSpPr>
            <a:spLocks noGrp="1"/>
          </p:cNvSpPr>
          <p:nvPr>
            <p:ph type="sldNum" sz="quarter" idx="12"/>
          </p:nvPr>
        </p:nvSpPr>
        <p:spPr/>
        <p:txBody>
          <a:bodyPr/>
          <a:lstStyle/>
          <a:p>
            <a:fld id="{EFB4CD6C-A6C5-4194-8A99-7A5AC0B069D3}" type="slidenum">
              <a:rPr lang="pl-PL" smtClean="0"/>
              <a:pPr/>
              <a:t>‹#›</a:t>
            </a:fld>
            <a:endParaRPr lang="pl-PL" dirty="0"/>
          </a:p>
        </p:txBody>
      </p:sp>
      <p:sp>
        <p:nvSpPr>
          <p:cNvPr id="8" name="Symbol zastępczy zawartości 7"/>
          <p:cNvSpPr>
            <a:spLocks noGrp="1"/>
          </p:cNvSpPr>
          <p:nvPr>
            <p:ph sz="quarter" idx="1"/>
          </p:nvPr>
        </p:nvSpPr>
        <p:spPr>
          <a:xfrm>
            <a:off x="914400" y="1447800"/>
            <a:ext cx="7772400" cy="4572000"/>
          </a:xfrm>
        </p:spPr>
        <p:txBody>
          <a:bodyPr vert="horz"/>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bg>
      <p:bgRef idx="1003">
        <a:schemeClr val="bg1"/>
      </p:bgRef>
    </p:bg>
    <p:spTree>
      <p:nvGrpSpPr>
        <p:cNvPr id="1" name=""/>
        <p:cNvGrpSpPr/>
        <p:nvPr/>
      </p:nvGrpSpPr>
      <p:grpSpPr>
        <a:xfrm>
          <a:off x="0" y="0"/>
          <a:ext cx="0" cy="0"/>
          <a:chOff x="0" y="0"/>
          <a:chExt cx="0" cy="0"/>
        </a:xfrm>
      </p:grpSpPr>
      <p:sp>
        <p:nvSpPr>
          <p:cNvPr id="11" name="Prostokąt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useBgFill="1">
        <p:nvSpPr>
          <p:cNvPr id="10" name="Prostokąt zaokrąglony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ytuł 1"/>
          <p:cNvSpPr>
            <a:spLocks noGrp="1"/>
          </p:cNvSpPr>
          <p:nvPr>
            <p:ph type="title"/>
          </p:nvPr>
        </p:nvSpPr>
        <p:spPr>
          <a:xfrm>
            <a:off x="722313" y="952500"/>
            <a:ext cx="7772400" cy="1362075"/>
          </a:xfrm>
        </p:spPr>
        <p:txBody>
          <a:bodyPr anchor="b" anchorCtr="0"/>
          <a:lstStyle>
            <a:lvl1pPr algn="l">
              <a:buNone/>
              <a:defRPr sz="4000" b="0" cap="none"/>
            </a:lvl1pPr>
          </a:lstStyle>
          <a:p>
            <a:r>
              <a:rPr kumimoji="0" lang="pl-PL" smtClean="0"/>
              <a:t>Kliknij, aby edytować styl</a:t>
            </a:r>
            <a:endParaRPr kumimoji="0" lang="en-US"/>
          </a:p>
        </p:txBody>
      </p:sp>
      <p:sp>
        <p:nvSpPr>
          <p:cNvPr id="3" name="Symbol zastępczy tekstu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l-PL" smtClean="0"/>
              <a:t>Kliknij, aby edytować style wzorca tekstu</a:t>
            </a:r>
          </a:p>
        </p:txBody>
      </p:sp>
      <p:sp>
        <p:nvSpPr>
          <p:cNvPr id="4" name="Symbol zastępczy daty 3"/>
          <p:cNvSpPr>
            <a:spLocks noGrp="1"/>
          </p:cNvSpPr>
          <p:nvPr>
            <p:ph type="dt" sz="half" idx="10"/>
          </p:nvPr>
        </p:nvSpPr>
        <p:spPr/>
        <p:txBody>
          <a:bodyPr/>
          <a:lstStyle/>
          <a:p>
            <a:fld id="{E86B1E3A-2EAE-4EB7-A483-3A47D07BAC60}" type="datetimeFigureOut">
              <a:rPr lang="pl-PL" smtClean="0"/>
              <a:pPr/>
              <a:t>2015-04-21</a:t>
            </a:fld>
            <a:endParaRPr lang="pl-PL" dirty="0"/>
          </a:p>
        </p:txBody>
      </p:sp>
      <p:sp>
        <p:nvSpPr>
          <p:cNvPr id="5" name="Symbol zastępczy stopki 4"/>
          <p:cNvSpPr>
            <a:spLocks noGrp="1"/>
          </p:cNvSpPr>
          <p:nvPr>
            <p:ph type="ftr" sz="quarter" idx="11"/>
          </p:nvPr>
        </p:nvSpPr>
        <p:spPr>
          <a:xfrm>
            <a:off x="800100" y="6172200"/>
            <a:ext cx="4000500" cy="457200"/>
          </a:xfrm>
        </p:spPr>
        <p:txBody>
          <a:bodyPr/>
          <a:lstStyle/>
          <a:p>
            <a:endParaRPr lang="pl-PL" dirty="0"/>
          </a:p>
        </p:txBody>
      </p:sp>
      <p:sp>
        <p:nvSpPr>
          <p:cNvPr id="7" name="Prostokąt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Prostokąt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Prostokąt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Symbol zastępczy numeru slajdu 5"/>
          <p:cNvSpPr>
            <a:spLocks noGrp="1"/>
          </p:cNvSpPr>
          <p:nvPr>
            <p:ph type="sldNum" sz="quarter" idx="12"/>
          </p:nvPr>
        </p:nvSpPr>
        <p:spPr>
          <a:xfrm>
            <a:off x="146304" y="6208776"/>
            <a:ext cx="457200" cy="457200"/>
          </a:xfrm>
        </p:spPr>
        <p:txBody>
          <a:bodyPr/>
          <a:lstStyle/>
          <a:p>
            <a:fld id="{EFB4CD6C-A6C5-4194-8A99-7A5AC0B069D3}" type="slidenum">
              <a:rPr lang="pl-PL" smtClean="0"/>
              <a:pPr/>
              <a:t>‹#›</a:t>
            </a:fld>
            <a:endParaRPr lang="pl-PL"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5" name="Symbol zastępczy daty 4"/>
          <p:cNvSpPr>
            <a:spLocks noGrp="1"/>
          </p:cNvSpPr>
          <p:nvPr>
            <p:ph type="dt" sz="half" idx="10"/>
          </p:nvPr>
        </p:nvSpPr>
        <p:spPr/>
        <p:txBody>
          <a:bodyPr/>
          <a:lstStyle/>
          <a:p>
            <a:fld id="{E86B1E3A-2EAE-4EB7-A483-3A47D07BAC60}" type="datetimeFigureOut">
              <a:rPr lang="pl-PL" smtClean="0"/>
              <a:pPr/>
              <a:t>2015-04-21</a:t>
            </a:fld>
            <a:endParaRPr lang="pl-PL" dirty="0"/>
          </a:p>
        </p:txBody>
      </p:sp>
      <p:sp>
        <p:nvSpPr>
          <p:cNvPr id="6" name="Symbol zastępczy stopki 5"/>
          <p:cNvSpPr>
            <a:spLocks noGrp="1"/>
          </p:cNvSpPr>
          <p:nvPr>
            <p:ph type="ftr" sz="quarter" idx="11"/>
          </p:nvPr>
        </p:nvSpPr>
        <p:spPr/>
        <p:txBody>
          <a:bodyPr/>
          <a:lstStyle/>
          <a:p>
            <a:endParaRPr lang="pl-PL" dirty="0"/>
          </a:p>
        </p:txBody>
      </p:sp>
      <p:sp>
        <p:nvSpPr>
          <p:cNvPr id="7" name="Symbol zastępczy numeru slajdu 6"/>
          <p:cNvSpPr>
            <a:spLocks noGrp="1"/>
          </p:cNvSpPr>
          <p:nvPr>
            <p:ph type="sldNum" sz="quarter" idx="12"/>
          </p:nvPr>
        </p:nvSpPr>
        <p:spPr/>
        <p:txBody>
          <a:bodyPr/>
          <a:lstStyle/>
          <a:p>
            <a:fld id="{EFB4CD6C-A6C5-4194-8A99-7A5AC0B069D3}" type="slidenum">
              <a:rPr lang="pl-PL" smtClean="0"/>
              <a:pPr/>
              <a:t>‹#›</a:t>
            </a:fld>
            <a:endParaRPr lang="pl-PL" dirty="0"/>
          </a:p>
        </p:txBody>
      </p:sp>
      <p:sp>
        <p:nvSpPr>
          <p:cNvPr id="9" name="Symbol zastępczy zawartości 8"/>
          <p:cNvSpPr>
            <a:spLocks noGrp="1"/>
          </p:cNvSpPr>
          <p:nvPr>
            <p:ph sz="quarter" idx="1"/>
          </p:nvPr>
        </p:nvSpPr>
        <p:spPr>
          <a:xfrm>
            <a:off x="914400" y="1447800"/>
            <a:ext cx="3749040" cy="4572000"/>
          </a:xfrm>
        </p:spPr>
        <p:txBody>
          <a:bodyPr vert="horz"/>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11" name="Symbol zastępczy zawartości 10"/>
          <p:cNvSpPr>
            <a:spLocks noGrp="1"/>
          </p:cNvSpPr>
          <p:nvPr>
            <p:ph sz="quarter" idx="2"/>
          </p:nvPr>
        </p:nvSpPr>
        <p:spPr>
          <a:xfrm>
            <a:off x="4933950" y="1447800"/>
            <a:ext cx="3749040" cy="4572000"/>
          </a:xfrm>
        </p:spPr>
        <p:txBody>
          <a:bodyPr vert="horz"/>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914400" y="273050"/>
            <a:ext cx="7772400" cy="1143000"/>
          </a:xfrm>
        </p:spPr>
        <p:txBody>
          <a:bodyPr anchor="b" anchorCtr="0"/>
          <a:lstStyle>
            <a:lvl1pPr>
              <a:defRPr/>
            </a:lvl1pPr>
          </a:lstStyle>
          <a:p>
            <a:r>
              <a:rPr kumimoji="0" lang="pl-PL" smtClean="0"/>
              <a:t>Kliknij, aby edytować styl</a:t>
            </a:r>
            <a:endParaRPr kumimoji="0" lang="en-US"/>
          </a:p>
        </p:txBody>
      </p:sp>
      <p:sp>
        <p:nvSpPr>
          <p:cNvPr id="3" name="Symbol zastępczy tekstu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pl-PL" smtClean="0"/>
              <a:t>Kliknij, aby edytować style wzorca tekstu</a:t>
            </a:r>
          </a:p>
        </p:txBody>
      </p:sp>
      <p:sp>
        <p:nvSpPr>
          <p:cNvPr id="4" name="Symbol zastępczy tekstu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pl-PL" smtClean="0"/>
              <a:t>Kliknij, aby edytować style wzorca tekstu</a:t>
            </a:r>
          </a:p>
        </p:txBody>
      </p:sp>
      <p:sp>
        <p:nvSpPr>
          <p:cNvPr id="7" name="Symbol zastępczy daty 6"/>
          <p:cNvSpPr>
            <a:spLocks noGrp="1"/>
          </p:cNvSpPr>
          <p:nvPr>
            <p:ph type="dt" sz="half" idx="10"/>
          </p:nvPr>
        </p:nvSpPr>
        <p:spPr/>
        <p:txBody>
          <a:bodyPr/>
          <a:lstStyle/>
          <a:p>
            <a:fld id="{E86B1E3A-2EAE-4EB7-A483-3A47D07BAC60}" type="datetimeFigureOut">
              <a:rPr lang="pl-PL" smtClean="0"/>
              <a:pPr/>
              <a:t>2015-04-21</a:t>
            </a:fld>
            <a:endParaRPr lang="pl-PL" dirty="0"/>
          </a:p>
        </p:txBody>
      </p:sp>
      <p:sp>
        <p:nvSpPr>
          <p:cNvPr id="8" name="Symbol zastępczy stopki 7"/>
          <p:cNvSpPr>
            <a:spLocks noGrp="1"/>
          </p:cNvSpPr>
          <p:nvPr>
            <p:ph type="ftr" sz="quarter" idx="11"/>
          </p:nvPr>
        </p:nvSpPr>
        <p:spPr/>
        <p:txBody>
          <a:bodyPr/>
          <a:lstStyle/>
          <a:p>
            <a:endParaRPr lang="pl-PL" dirty="0"/>
          </a:p>
        </p:txBody>
      </p:sp>
      <p:sp>
        <p:nvSpPr>
          <p:cNvPr id="9" name="Symbol zastępczy numeru slajdu 8"/>
          <p:cNvSpPr>
            <a:spLocks noGrp="1"/>
          </p:cNvSpPr>
          <p:nvPr>
            <p:ph type="sldNum" sz="quarter" idx="12"/>
          </p:nvPr>
        </p:nvSpPr>
        <p:spPr/>
        <p:txBody>
          <a:bodyPr/>
          <a:lstStyle/>
          <a:p>
            <a:fld id="{EFB4CD6C-A6C5-4194-8A99-7A5AC0B069D3}" type="slidenum">
              <a:rPr lang="pl-PL" smtClean="0"/>
              <a:pPr/>
              <a:t>‹#›</a:t>
            </a:fld>
            <a:endParaRPr lang="pl-PL" dirty="0"/>
          </a:p>
        </p:txBody>
      </p:sp>
      <p:sp>
        <p:nvSpPr>
          <p:cNvPr id="11" name="Symbol zastępczy zawartości 10"/>
          <p:cNvSpPr>
            <a:spLocks noGrp="1"/>
          </p:cNvSpPr>
          <p:nvPr>
            <p:ph sz="half" idx="2"/>
          </p:nvPr>
        </p:nvSpPr>
        <p:spPr>
          <a:xfrm>
            <a:off x="914400" y="2247900"/>
            <a:ext cx="3733800" cy="3886200"/>
          </a:xfrm>
        </p:spPr>
        <p:txBody>
          <a:bodyPr vert="horz"/>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13" name="Symbol zastępczy zawartości 12"/>
          <p:cNvSpPr>
            <a:spLocks noGrp="1"/>
          </p:cNvSpPr>
          <p:nvPr>
            <p:ph sz="half" idx="4"/>
          </p:nvPr>
        </p:nvSpPr>
        <p:spPr>
          <a:xfrm>
            <a:off x="4953000" y="2247900"/>
            <a:ext cx="3733800" cy="3886200"/>
          </a:xfrm>
        </p:spPr>
        <p:txBody>
          <a:bodyPr vert="horz"/>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3" name="Symbol zastępczy daty 2"/>
          <p:cNvSpPr>
            <a:spLocks noGrp="1"/>
          </p:cNvSpPr>
          <p:nvPr>
            <p:ph type="dt" sz="half" idx="10"/>
          </p:nvPr>
        </p:nvSpPr>
        <p:spPr/>
        <p:txBody>
          <a:bodyPr/>
          <a:lstStyle/>
          <a:p>
            <a:fld id="{E86B1E3A-2EAE-4EB7-A483-3A47D07BAC60}" type="datetimeFigureOut">
              <a:rPr lang="pl-PL" smtClean="0"/>
              <a:pPr/>
              <a:t>2015-04-21</a:t>
            </a:fld>
            <a:endParaRPr lang="pl-PL" dirty="0"/>
          </a:p>
        </p:txBody>
      </p:sp>
      <p:sp>
        <p:nvSpPr>
          <p:cNvPr id="4" name="Symbol zastępczy stopki 3"/>
          <p:cNvSpPr>
            <a:spLocks noGrp="1"/>
          </p:cNvSpPr>
          <p:nvPr>
            <p:ph type="ftr" sz="quarter" idx="11"/>
          </p:nvPr>
        </p:nvSpPr>
        <p:spPr/>
        <p:txBody>
          <a:bodyPr/>
          <a:lstStyle/>
          <a:p>
            <a:endParaRPr lang="pl-PL" dirty="0"/>
          </a:p>
        </p:txBody>
      </p:sp>
      <p:sp>
        <p:nvSpPr>
          <p:cNvPr id="5" name="Symbol zastępczy numeru slajdu 4"/>
          <p:cNvSpPr>
            <a:spLocks noGrp="1"/>
          </p:cNvSpPr>
          <p:nvPr>
            <p:ph type="sldNum" sz="quarter" idx="12"/>
          </p:nvPr>
        </p:nvSpPr>
        <p:spPr/>
        <p:txBody>
          <a:bodyPr/>
          <a:lstStyle/>
          <a:p>
            <a:fld id="{EFB4CD6C-A6C5-4194-8A99-7A5AC0B069D3}" type="slidenum">
              <a:rPr lang="pl-PL" smtClean="0"/>
              <a:pPr/>
              <a:t>‹#›</a:t>
            </a:fld>
            <a:endParaRPr lang="pl-PL"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E86B1E3A-2EAE-4EB7-A483-3A47D07BAC60}" type="datetimeFigureOut">
              <a:rPr lang="pl-PL" smtClean="0"/>
              <a:pPr/>
              <a:t>2015-04-21</a:t>
            </a:fld>
            <a:endParaRPr lang="pl-PL" dirty="0"/>
          </a:p>
        </p:txBody>
      </p:sp>
      <p:sp>
        <p:nvSpPr>
          <p:cNvPr id="3" name="Symbol zastępczy stopki 2"/>
          <p:cNvSpPr>
            <a:spLocks noGrp="1"/>
          </p:cNvSpPr>
          <p:nvPr>
            <p:ph type="ftr" sz="quarter" idx="11"/>
          </p:nvPr>
        </p:nvSpPr>
        <p:spPr/>
        <p:txBody>
          <a:bodyPr/>
          <a:lstStyle/>
          <a:p>
            <a:endParaRPr lang="pl-PL" dirty="0"/>
          </a:p>
        </p:txBody>
      </p:sp>
      <p:sp>
        <p:nvSpPr>
          <p:cNvPr id="4" name="Symbol zastępczy numeru slajdu 3"/>
          <p:cNvSpPr>
            <a:spLocks noGrp="1"/>
          </p:cNvSpPr>
          <p:nvPr>
            <p:ph type="sldNum" sz="quarter" idx="12"/>
          </p:nvPr>
        </p:nvSpPr>
        <p:spPr/>
        <p:txBody>
          <a:bodyPr/>
          <a:lstStyle/>
          <a:p>
            <a:fld id="{EFB4CD6C-A6C5-4194-8A99-7A5AC0B069D3}" type="slidenum">
              <a:rPr lang="pl-PL" smtClean="0"/>
              <a:pPr/>
              <a:t>‹#›</a:t>
            </a:fld>
            <a:endParaRPr lang="pl-PL"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8" name="Prostokąt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9" name="Prostokąt zaokrąglony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ytuł 1"/>
          <p:cNvSpPr>
            <a:spLocks noGrp="1"/>
          </p:cNvSpPr>
          <p:nvPr>
            <p:ph type="title"/>
          </p:nvPr>
        </p:nvSpPr>
        <p:spPr>
          <a:xfrm>
            <a:off x="914400" y="273050"/>
            <a:ext cx="7772400" cy="1143000"/>
          </a:xfrm>
        </p:spPr>
        <p:txBody>
          <a:bodyPr anchor="b" anchorCtr="0"/>
          <a:lstStyle>
            <a:lvl1pPr algn="l">
              <a:buNone/>
              <a:defRPr sz="4000" b="0"/>
            </a:lvl1pPr>
          </a:lstStyle>
          <a:p>
            <a:r>
              <a:rPr kumimoji="0" lang="pl-PL" smtClean="0"/>
              <a:t>Kliknij, aby edytować styl</a:t>
            </a:r>
            <a:endParaRPr kumimoji="0" lang="en-US"/>
          </a:p>
        </p:txBody>
      </p:sp>
      <p:sp>
        <p:nvSpPr>
          <p:cNvPr id="3" name="Symbol zastępczy tekstu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pl-PL" smtClean="0"/>
              <a:t>Kliknij, aby edytować style wzorca tekstu</a:t>
            </a:r>
          </a:p>
        </p:txBody>
      </p:sp>
      <p:sp>
        <p:nvSpPr>
          <p:cNvPr id="5" name="Symbol zastępczy daty 4"/>
          <p:cNvSpPr>
            <a:spLocks noGrp="1"/>
          </p:cNvSpPr>
          <p:nvPr>
            <p:ph type="dt" sz="half" idx="10"/>
          </p:nvPr>
        </p:nvSpPr>
        <p:spPr/>
        <p:txBody>
          <a:bodyPr/>
          <a:lstStyle/>
          <a:p>
            <a:fld id="{E86B1E3A-2EAE-4EB7-A483-3A47D07BAC60}" type="datetimeFigureOut">
              <a:rPr lang="pl-PL" smtClean="0"/>
              <a:pPr/>
              <a:t>2015-04-21</a:t>
            </a:fld>
            <a:endParaRPr lang="pl-PL" dirty="0"/>
          </a:p>
        </p:txBody>
      </p:sp>
      <p:sp>
        <p:nvSpPr>
          <p:cNvPr id="6" name="Symbol zastępczy stopki 5"/>
          <p:cNvSpPr>
            <a:spLocks noGrp="1"/>
          </p:cNvSpPr>
          <p:nvPr>
            <p:ph type="ftr" sz="quarter" idx="11"/>
          </p:nvPr>
        </p:nvSpPr>
        <p:spPr/>
        <p:txBody>
          <a:bodyPr/>
          <a:lstStyle/>
          <a:p>
            <a:endParaRPr lang="pl-PL" dirty="0"/>
          </a:p>
        </p:txBody>
      </p:sp>
      <p:sp>
        <p:nvSpPr>
          <p:cNvPr id="7" name="Symbol zastępczy numeru slajdu 6"/>
          <p:cNvSpPr>
            <a:spLocks noGrp="1"/>
          </p:cNvSpPr>
          <p:nvPr>
            <p:ph type="sldNum" sz="quarter" idx="12"/>
          </p:nvPr>
        </p:nvSpPr>
        <p:spPr/>
        <p:txBody>
          <a:bodyPr/>
          <a:lstStyle/>
          <a:p>
            <a:fld id="{EFB4CD6C-A6C5-4194-8A99-7A5AC0B069D3}" type="slidenum">
              <a:rPr lang="pl-PL" smtClean="0"/>
              <a:pPr/>
              <a:t>‹#›</a:t>
            </a:fld>
            <a:endParaRPr lang="pl-PL" dirty="0"/>
          </a:p>
        </p:txBody>
      </p:sp>
      <p:sp>
        <p:nvSpPr>
          <p:cNvPr id="11" name="Symbol zastępczy zawartości 10"/>
          <p:cNvSpPr>
            <a:spLocks noGrp="1"/>
          </p:cNvSpPr>
          <p:nvPr>
            <p:ph sz="quarter" idx="1"/>
          </p:nvPr>
        </p:nvSpPr>
        <p:spPr>
          <a:xfrm>
            <a:off x="2971800" y="1600200"/>
            <a:ext cx="5715000" cy="4495800"/>
          </a:xfrm>
        </p:spPr>
        <p:txBody>
          <a:bodyPr vert="horz"/>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pl-PL" smtClean="0"/>
              <a:t>Kliknij, aby edytować styl</a:t>
            </a:r>
            <a:endParaRPr kumimoji="0" lang="en-US"/>
          </a:p>
        </p:txBody>
      </p:sp>
      <p:sp>
        <p:nvSpPr>
          <p:cNvPr id="4" name="Symbol zastępczy tekstu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pl-PL" smtClean="0"/>
              <a:t>Kliknij, aby edytować style wzorca tekstu</a:t>
            </a:r>
          </a:p>
        </p:txBody>
      </p:sp>
      <p:sp>
        <p:nvSpPr>
          <p:cNvPr id="5" name="Symbol zastępczy daty 4"/>
          <p:cNvSpPr>
            <a:spLocks noGrp="1"/>
          </p:cNvSpPr>
          <p:nvPr>
            <p:ph type="dt" sz="half" idx="10"/>
          </p:nvPr>
        </p:nvSpPr>
        <p:spPr/>
        <p:txBody>
          <a:bodyPr/>
          <a:lstStyle/>
          <a:p>
            <a:fld id="{E86B1E3A-2EAE-4EB7-A483-3A47D07BAC60}" type="datetimeFigureOut">
              <a:rPr lang="pl-PL" smtClean="0"/>
              <a:pPr/>
              <a:t>2015-04-21</a:t>
            </a:fld>
            <a:endParaRPr lang="pl-PL" dirty="0"/>
          </a:p>
        </p:txBody>
      </p:sp>
      <p:sp>
        <p:nvSpPr>
          <p:cNvPr id="6" name="Symbol zastępczy stopki 5"/>
          <p:cNvSpPr>
            <a:spLocks noGrp="1"/>
          </p:cNvSpPr>
          <p:nvPr>
            <p:ph type="ftr" sz="quarter" idx="11"/>
          </p:nvPr>
        </p:nvSpPr>
        <p:spPr>
          <a:xfrm>
            <a:off x="914400" y="6172200"/>
            <a:ext cx="3886200" cy="457200"/>
          </a:xfrm>
        </p:spPr>
        <p:txBody>
          <a:bodyPr/>
          <a:lstStyle/>
          <a:p>
            <a:endParaRPr lang="pl-PL" dirty="0"/>
          </a:p>
        </p:txBody>
      </p:sp>
      <p:sp>
        <p:nvSpPr>
          <p:cNvPr id="7" name="Symbol zastępczy numeru slajdu 6"/>
          <p:cNvSpPr>
            <a:spLocks noGrp="1"/>
          </p:cNvSpPr>
          <p:nvPr>
            <p:ph type="sldNum" sz="quarter" idx="12"/>
          </p:nvPr>
        </p:nvSpPr>
        <p:spPr>
          <a:xfrm>
            <a:off x="146304" y="6208776"/>
            <a:ext cx="457200" cy="457200"/>
          </a:xfrm>
        </p:spPr>
        <p:txBody>
          <a:bodyPr/>
          <a:lstStyle/>
          <a:p>
            <a:fld id="{EFB4CD6C-A6C5-4194-8A99-7A5AC0B069D3}" type="slidenum">
              <a:rPr lang="pl-PL" smtClean="0"/>
              <a:pPr/>
              <a:t>‹#›</a:t>
            </a:fld>
            <a:endParaRPr lang="pl-PL" dirty="0"/>
          </a:p>
        </p:txBody>
      </p:sp>
      <p:sp>
        <p:nvSpPr>
          <p:cNvPr id="11" name="Prostokąt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Prostokąt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Prostokąt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 name="Symbol zastępczy obrazu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pl-PL" dirty="0" smtClean="0"/>
              <a:t>Kliknij ikonę, aby dodać obraz</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Prostokąt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useBgFill="1">
        <p:nvSpPr>
          <p:cNvPr id="8" name="Prostokąt zaokrąglony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Symbol zastępczy tytułu 21"/>
          <p:cNvSpPr>
            <a:spLocks noGrp="1"/>
          </p:cNvSpPr>
          <p:nvPr>
            <p:ph type="title"/>
          </p:nvPr>
        </p:nvSpPr>
        <p:spPr>
          <a:xfrm>
            <a:off x="914400" y="274638"/>
            <a:ext cx="7772400" cy="1143000"/>
          </a:xfrm>
          <a:prstGeom prst="rect">
            <a:avLst/>
          </a:prstGeom>
        </p:spPr>
        <p:txBody>
          <a:bodyPr bIns="91440" anchor="b" anchorCtr="0">
            <a:normAutofit/>
          </a:bodyPr>
          <a:lstStyle/>
          <a:p>
            <a:r>
              <a:rPr kumimoji="0" lang="pl-PL" smtClean="0"/>
              <a:t>Kliknij, aby edytować styl</a:t>
            </a:r>
            <a:endParaRPr kumimoji="0" lang="en-US"/>
          </a:p>
        </p:txBody>
      </p:sp>
      <p:sp>
        <p:nvSpPr>
          <p:cNvPr id="13" name="Symbol zastępczy tekstu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pl-PL" smtClean="0"/>
              <a:t>Kliknij, aby edytować style wzorca tekstu</a:t>
            </a:r>
          </a:p>
          <a:p>
            <a:pPr lvl="1" eaLnBrk="1" latinLnBrk="0" hangingPunct="1"/>
            <a:r>
              <a:rPr kumimoji="0" lang="pl-PL" smtClean="0"/>
              <a:t>Drugi poziom</a:t>
            </a:r>
          </a:p>
          <a:p>
            <a:pPr lvl="2" eaLnBrk="1" latinLnBrk="0" hangingPunct="1"/>
            <a:r>
              <a:rPr kumimoji="0" lang="pl-PL" smtClean="0"/>
              <a:t>Trzeci poziom</a:t>
            </a:r>
          </a:p>
          <a:p>
            <a:pPr lvl="3" eaLnBrk="1" latinLnBrk="0" hangingPunct="1"/>
            <a:r>
              <a:rPr kumimoji="0" lang="pl-PL" smtClean="0"/>
              <a:t>Czwarty poziom</a:t>
            </a:r>
          </a:p>
          <a:p>
            <a:pPr lvl="4" eaLnBrk="1" latinLnBrk="0" hangingPunct="1"/>
            <a:r>
              <a:rPr kumimoji="0" lang="pl-PL" smtClean="0"/>
              <a:t>Piąty poziom</a:t>
            </a:r>
            <a:endParaRPr kumimoji="0" lang="en-US"/>
          </a:p>
        </p:txBody>
      </p:sp>
      <p:sp>
        <p:nvSpPr>
          <p:cNvPr id="14" name="Symbol zastępczy daty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E86B1E3A-2EAE-4EB7-A483-3A47D07BAC60}" type="datetimeFigureOut">
              <a:rPr lang="pl-PL" smtClean="0"/>
              <a:pPr/>
              <a:t>2015-04-21</a:t>
            </a:fld>
            <a:endParaRPr lang="pl-PL" dirty="0"/>
          </a:p>
        </p:txBody>
      </p:sp>
      <p:sp>
        <p:nvSpPr>
          <p:cNvPr id="3" name="Symbol zastępczy stopki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pl-PL" dirty="0"/>
          </a:p>
        </p:txBody>
      </p:sp>
      <p:sp>
        <p:nvSpPr>
          <p:cNvPr id="23" name="Symbol zastępczy numeru slajdu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EFB4CD6C-A6C5-4194-8A99-7A5AC0B069D3}" type="slidenum">
              <a:rPr lang="pl-PL" smtClean="0"/>
              <a:pPr/>
              <a:t>‹#›</a:t>
            </a:fld>
            <a:endParaRPr lang="pl-PL" dirty="0"/>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8.jpeg"/><Relationship Id="rId4" Type="http://schemas.openxmlformats.org/officeDocument/2006/relationships/image" Target="../media/image7.jpeg"/></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2" name="Picture 4" descr="http://cuecamp.com/wp-content/uploads/2014/01/social-people-wide2.jpg"/>
          <p:cNvPicPr>
            <a:picLocks noChangeAspect="1" noChangeArrowheads="1"/>
          </p:cNvPicPr>
          <p:nvPr/>
        </p:nvPicPr>
        <p:blipFill>
          <a:blip r:embed="rId2" cstate="print"/>
          <a:srcRect/>
          <a:stretch>
            <a:fillRect/>
          </a:stretch>
        </p:blipFill>
        <p:spPr bwMode="auto">
          <a:xfrm>
            <a:off x="4139952" y="3717032"/>
            <a:ext cx="4788024" cy="2885021"/>
          </a:xfrm>
          <a:prstGeom prst="rect">
            <a:avLst/>
          </a:prstGeom>
          <a:noFill/>
        </p:spPr>
      </p:pic>
      <p:sp>
        <p:nvSpPr>
          <p:cNvPr id="3" name="Podtytuł 2"/>
          <p:cNvSpPr>
            <a:spLocks noGrp="1"/>
          </p:cNvSpPr>
          <p:nvPr>
            <p:ph type="subTitle" idx="1"/>
          </p:nvPr>
        </p:nvSpPr>
        <p:spPr/>
        <p:txBody>
          <a:bodyPr/>
          <a:lstStyle/>
          <a:p>
            <a:r>
              <a:rPr lang="pl-PL" dirty="0" smtClean="0"/>
              <a:t>Poczta elektroniczna, komunikatory, czat, emotikony.</a:t>
            </a:r>
            <a:endParaRPr lang="pl-PL" dirty="0"/>
          </a:p>
        </p:txBody>
      </p:sp>
      <p:sp>
        <p:nvSpPr>
          <p:cNvPr id="2" name="Tytuł 1"/>
          <p:cNvSpPr>
            <a:spLocks noGrp="1"/>
          </p:cNvSpPr>
          <p:nvPr>
            <p:ph type="ctrTitle"/>
          </p:nvPr>
        </p:nvSpPr>
        <p:spPr>
          <a:xfrm>
            <a:off x="539552" y="1988840"/>
            <a:ext cx="8147248" cy="482910"/>
          </a:xfrm>
        </p:spPr>
        <p:txBody>
          <a:bodyPr>
            <a:normAutofit fontScale="90000"/>
          </a:bodyPr>
          <a:lstStyle/>
          <a:p>
            <a:r>
              <a:rPr lang="pl-PL" dirty="0" smtClean="0"/>
              <a:t>Kiedy do mnie piszesz…</a:t>
            </a:r>
            <a:endParaRPr lang="pl-PL" dirty="0"/>
          </a:p>
        </p:txBody>
      </p:sp>
      <p:pic>
        <p:nvPicPr>
          <p:cNvPr id="12290" name="Picture 2" descr="https://encrypted-tbn1.gstatic.com/images?q=tbn:ANd9GcSjbGS5uBEM2IkA2xmEtzqtaoL493KPLyYyI_UBMmkDgVXGxTAy"/>
          <p:cNvPicPr>
            <a:picLocks noChangeAspect="1" noChangeArrowheads="1"/>
          </p:cNvPicPr>
          <p:nvPr/>
        </p:nvPicPr>
        <p:blipFill>
          <a:blip r:embed="rId3" cstate="print"/>
          <a:srcRect/>
          <a:stretch>
            <a:fillRect/>
          </a:stretch>
        </p:blipFill>
        <p:spPr bwMode="auto">
          <a:xfrm>
            <a:off x="899592" y="4221088"/>
            <a:ext cx="2466975" cy="1847851"/>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Emotikony</a:t>
            </a:r>
            <a:endParaRPr lang="pl-PL" dirty="0"/>
          </a:p>
        </p:txBody>
      </p:sp>
      <p:sp>
        <p:nvSpPr>
          <p:cNvPr id="3" name="Symbol zastępczy zawartości 2"/>
          <p:cNvSpPr>
            <a:spLocks noGrp="1"/>
          </p:cNvSpPr>
          <p:nvPr>
            <p:ph sz="quarter" idx="1"/>
          </p:nvPr>
        </p:nvSpPr>
        <p:spPr/>
        <p:txBody>
          <a:bodyPr>
            <a:normAutofit fontScale="92500"/>
          </a:bodyPr>
          <a:lstStyle/>
          <a:p>
            <a:pPr>
              <a:buNone/>
            </a:pPr>
            <a:r>
              <a:rPr lang="pl-PL" b="1" dirty="0" smtClean="0"/>
              <a:t>	</a:t>
            </a:r>
            <a:r>
              <a:rPr lang="pl-PL" b="1" dirty="0" smtClean="0"/>
              <a:t>	Emotikon</a:t>
            </a:r>
            <a:r>
              <a:rPr lang="pl-PL" dirty="0" smtClean="0"/>
              <a:t> </a:t>
            </a:r>
            <a:r>
              <a:rPr lang="pl-PL" dirty="0" smtClean="0"/>
              <a:t>lub </a:t>
            </a:r>
            <a:r>
              <a:rPr lang="pl-PL" b="1" dirty="0" err="1" smtClean="0"/>
              <a:t>emotikona</a:t>
            </a:r>
            <a:r>
              <a:rPr lang="pl-PL" dirty="0" smtClean="0"/>
              <a:t> (ang. </a:t>
            </a:r>
            <a:r>
              <a:rPr lang="pl-PL" i="1" dirty="0" err="1" smtClean="0"/>
              <a:t>emoticon</a:t>
            </a:r>
            <a:r>
              <a:rPr lang="pl-PL" dirty="0" smtClean="0"/>
              <a:t>), </a:t>
            </a:r>
            <a:r>
              <a:rPr lang="pl-PL" b="1" dirty="0" smtClean="0"/>
              <a:t>uśmieszek</a:t>
            </a:r>
            <a:r>
              <a:rPr lang="pl-PL" dirty="0" smtClean="0"/>
              <a:t> (</a:t>
            </a:r>
            <a:r>
              <a:rPr lang="pl-PL" i="1" dirty="0" err="1" smtClean="0"/>
              <a:t>smile</a:t>
            </a:r>
            <a:r>
              <a:rPr lang="pl-PL" dirty="0" smtClean="0"/>
              <a:t>, </a:t>
            </a:r>
            <a:r>
              <a:rPr lang="pl-PL" i="1" dirty="0" err="1" smtClean="0"/>
              <a:t>smiley</a:t>
            </a:r>
            <a:r>
              <a:rPr lang="pl-PL" dirty="0" smtClean="0"/>
              <a:t>), </a:t>
            </a:r>
            <a:r>
              <a:rPr lang="pl-PL" b="1" dirty="0" smtClean="0"/>
              <a:t>buźka</a:t>
            </a:r>
            <a:r>
              <a:rPr lang="pl-PL" dirty="0" smtClean="0"/>
              <a:t> – ideogram złożony ze znaków </a:t>
            </a:r>
            <a:r>
              <a:rPr lang="pl-PL" dirty="0" smtClean="0"/>
              <a:t>tekstowych, wyraz </a:t>
            </a:r>
            <a:r>
              <a:rPr lang="pl-PL" dirty="0" smtClean="0"/>
              <a:t>nastroju używany przez użytkowników Internetu. Najczęściej przedstawia symboliczny ludzki grymas twarzy, obrócony o 90° w kierunku przeciwnym do wskazówek zegara, w licznych wariantach. Niektóre programy służące do komunikacji automatycznie zmieniają emotikony na ich graficzny odpowiednik</a:t>
            </a:r>
            <a:r>
              <a:rPr lang="pl-PL" dirty="0" smtClean="0"/>
              <a:t>.</a:t>
            </a:r>
          </a:p>
          <a:p>
            <a:pPr>
              <a:buNone/>
            </a:pPr>
            <a:r>
              <a:rPr lang="pl-PL" dirty="0" smtClean="0"/>
              <a:t>		Znaczek </a:t>
            </a:r>
            <a:r>
              <a:rPr lang="pl-PL" dirty="0" smtClean="0"/>
              <a:t>:-) został użyty po raz pierwszy 19 września 1982 o godzinie </a:t>
            </a:r>
            <a:r>
              <a:rPr lang="pl-PL" dirty="0" smtClean="0"/>
              <a:t>11:44 </a:t>
            </a:r>
            <a:r>
              <a:rPr lang="pl-PL" dirty="0" smtClean="0"/>
              <a:t>przez profesora Scotta </a:t>
            </a:r>
            <a:r>
              <a:rPr lang="pl-PL" dirty="0" smtClean="0"/>
              <a:t>Fahlmana</a:t>
            </a:r>
            <a:r>
              <a:rPr lang="pl-PL" dirty="0" smtClean="0"/>
              <a:t> z </a:t>
            </a:r>
            <a:r>
              <a:rPr lang="pl-PL" dirty="0" smtClean="0"/>
              <a:t>Carnegie</a:t>
            </a:r>
            <a:r>
              <a:rPr lang="pl-PL" dirty="0" smtClean="0"/>
              <a:t> </a:t>
            </a:r>
            <a:r>
              <a:rPr lang="pl-PL" dirty="0" err="1" smtClean="0"/>
              <a:t>Mellon</a:t>
            </a:r>
            <a:r>
              <a:rPr lang="pl-PL" dirty="0" smtClean="0"/>
              <a:t> </a:t>
            </a:r>
            <a:r>
              <a:rPr lang="pl-PL" dirty="0" err="1" smtClean="0"/>
              <a:t>University</a:t>
            </a:r>
            <a:r>
              <a:rPr lang="pl-PL" dirty="0" smtClean="0"/>
              <a:t>.</a:t>
            </a:r>
            <a:endParaRPr lang="pl-PL"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1"/>
          <p:cNvSpPr>
            <a:spLocks noGrp="1"/>
          </p:cNvSpPr>
          <p:nvPr>
            <p:ph sz="quarter" idx="1"/>
          </p:nvPr>
        </p:nvSpPr>
        <p:spPr>
          <a:xfrm>
            <a:off x="467544" y="476672"/>
            <a:ext cx="4608512" cy="5543128"/>
          </a:xfrm>
        </p:spPr>
        <p:txBody>
          <a:bodyPr>
            <a:normAutofit fontScale="85000" lnSpcReduction="10000"/>
          </a:bodyPr>
          <a:lstStyle/>
          <a:p>
            <a:r>
              <a:rPr lang="pl-PL" dirty="0" smtClean="0"/>
              <a:t>Kilka przykładów dość często stosowanych </a:t>
            </a:r>
            <a:r>
              <a:rPr lang="pl-PL" dirty="0" err="1" smtClean="0"/>
              <a:t>emotikonów</a:t>
            </a:r>
            <a:r>
              <a:rPr lang="pl-PL" dirty="0" smtClean="0"/>
              <a:t>:</a:t>
            </a:r>
          </a:p>
          <a:p>
            <a:r>
              <a:rPr lang="pl-PL" b="1" dirty="0" smtClean="0"/>
              <a:t>:)</a:t>
            </a:r>
            <a:r>
              <a:rPr lang="pl-PL" dirty="0" smtClean="0"/>
              <a:t> uśmiech</a:t>
            </a:r>
          </a:p>
          <a:p>
            <a:r>
              <a:rPr lang="pl-PL" b="1" dirty="0" smtClean="0"/>
              <a:t>;)</a:t>
            </a:r>
            <a:r>
              <a:rPr lang="pl-PL" dirty="0" smtClean="0"/>
              <a:t> uśmiech z przymrużeniem oka</a:t>
            </a:r>
          </a:p>
          <a:p>
            <a:r>
              <a:rPr lang="pl-PL" b="1" dirty="0" smtClean="0"/>
              <a:t>:(</a:t>
            </a:r>
            <a:r>
              <a:rPr lang="pl-PL" dirty="0" smtClean="0"/>
              <a:t> smutek, zmartwienie</a:t>
            </a:r>
          </a:p>
          <a:p>
            <a:r>
              <a:rPr lang="pl-PL" b="1" dirty="0" smtClean="0"/>
              <a:t>:C</a:t>
            </a:r>
            <a:r>
              <a:rPr lang="pl-PL" dirty="0" smtClean="0"/>
              <a:t> duży smutek</a:t>
            </a:r>
          </a:p>
          <a:p>
            <a:r>
              <a:rPr lang="pl-PL" b="1" dirty="0" smtClean="0"/>
              <a:t>;(</a:t>
            </a:r>
            <a:r>
              <a:rPr lang="pl-PL" dirty="0" smtClean="0"/>
              <a:t>lub </a:t>
            </a:r>
            <a:r>
              <a:rPr lang="pl-PL" b="1" dirty="0" smtClean="0"/>
              <a:t>:'(</a:t>
            </a:r>
            <a:r>
              <a:rPr lang="pl-PL" dirty="0" smtClean="0"/>
              <a:t> </a:t>
            </a:r>
            <a:r>
              <a:rPr lang="pl-PL" dirty="0" smtClean="0"/>
              <a:t>płacz</a:t>
            </a:r>
            <a:endParaRPr lang="pl-PL" dirty="0" smtClean="0"/>
          </a:p>
          <a:p>
            <a:r>
              <a:rPr lang="pl-PL" b="1" dirty="0" smtClean="0"/>
              <a:t>:P</a:t>
            </a:r>
            <a:r>
              <a:rPr lang="pl-PL" dirty="0" smtClean="0"/>
              <a:t> pokazanie języka</a:t>
            </a:r>
          </a:p>
          <a:p>
            <a:r>
              <a:rPr lang="pl-PL" b="1" dirty="0" smtClean="0"/>
              <a:t>:D</a:t>
            </a:r>
            <a:r>
              <a:rPr lang="pl-PL" dirty="0" smtClean="0"/>
              <a:t> szeroki uśmiech</a:t>
            </a:r>
          </a:p>
          <a:p>
            <a:r>
              <a:rPr lang="pl-PL" b="1" dirty="0" smtClean="0"/>
              <a:t>:*</a:t>
            </a:r>
            <a:r>
              <a:rPr lang="pl-PL" dirty="0" smtClean="0"/>
              <a:t> pocałunek</a:t>
            </a:r>
          </a:p>
          <a:p>
            <a:r>
              <a:rPr lang="pl-PL" b="1" dirty="0" smtClean="0"/>
              <a:t>:O</a:t>
            </a:r>
            <a:r>
              <a:rPr lang="pl-PL" dirty="0" smtClean="0"/>
              <a:t> zdziwienie</a:t>
            </a:r>
          </a:p>
          <a:p>
            <a:r>
              <a:rPr lang="pl-PL" b="1" dirty="0" smtClean="0"/>
              <a:t>:/</a:t>
            </a:r>
            <a:r>
              <a:rPr lang="pl-PL" dirty="0" smtClean="0"/>
              <a:t> grymas niezdecydowania/zniesmaczenia, sceptycyzm</a:t>
            </a:r>
          </a:p>
          <a:p>
            <a:r>
              <a:rPr lang="pl-PL" b="1" dirty="0" smtClean="0"/>
              <a:t>:|</a:t>
            </a:r>
            <a:r>
              <a:rPr lang="pl-PL" dirty="0" smtClean="0"/>
              <a:t> niezdecydowanie, brak emocji</a:t>
            </a:r>
          </a:p>
          <a:p>
            <a:pPr>
              <a:buNone/>
            </a:pPr>
            <a:endParaRPr lang="pl-PL" dirty="0"/>
          </a:p>
        </p:txBody>
      </p:sp>
      <p:pic>
        <p:nvPicPr>
          <p:cNvPr id="2052" name="Picture 4" descr="http://www.eradomianki.pl/media/przeglady/normal/2t48xmbhhIWaXjjzbjpE.jpg"/>
          <p:cNvPicPr>
            <a:picLocks noChangeAspect="1" noChangeArrowheads="1"/>
          </p:cNvPicPr>
          <p:nvPr/>
        </p:nvPicPr>
        <p:blipFill>
          <a:blip r:embed="rId2" cstate="print"/>
          <a:srcRect/>
          <a:stretch>
            <a:fillRect/>
          </a:stretch>
        </p:blipFill>
        <p:spPr bwMode="auto">
          <a:xfrm>
            <a:off x="3707904" y="1916832"/>
            <a:ext cx="4705350" cy="2981326"/>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cuecamp.com/wp-content/uploads/2014/01/social-people-wide2.jpg"/>
          <p:cNvPicPr>
            <a:picLocks noChangeAspect="1" noChangeArrowheads="1"/>
          </p:cNvPicPr>
          <p:nvPr/>
        </p:nvPicPr>
        <p:blipFill>
          <a:blip r:embed="rId2" cstate="print"/>
          <a:srcRect/>
          <a:stretch>
            <a:fillRect/>
          </a:stretch>
        </p:blipFill>
        <p:spPr bwMode="auto">
          <a:xfrm>
            <a:off x="1043608" y="1916832"/>
            <a:ext cx="6995939" cy="4215399"/>
          </a:xfrm>
          <a:prstGeom prst="rect">
            <a:avLst/>
          </a:prstGeom>
          <a:noFill/>
        </p:spPr>
      </p:pic>
      <p:graphicFrame>
        <p:nvGraphicFramePr>
          <p:cNvPr id="9" name="Diagram 8"/>
          <p:cNvGraphicFramePr/>
          <p:nvPr/>
        </p:nvGraphicFramePr>
        <p:xfrm>
          <a:off x="1547664" y="620688"/>
          <a:ext cx="5976664" cy="110799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187624" y="274638"/>
            <a:ext cx="6336704" cy="880098"/>
          </a:xfrm>
        </p:spPr>
        <p:txBody>
          <a:bodyPr/>
          <a:lstStyle/>
          <a:p>
            <a:r>
              <a:rPr lang="pl-PL" dirty="0" smtClean="0"/>
              <a:t>Poczta elektroniczna</a:t>
            </a:r>
            <a:endParaRPr lang="pl-PL" dirty="0"/>
          </a:p>
        </p:txBody>
      </p:sp>
      <p:sp>
        <p:nvSpPr>
          <p:cNvPr id="3" name="Symbol zastępczy zawartości 2"/>
          <p:cNvSpPr>
            <a:spLocks noGrp="1"/>
          </p:cNvSpPr>
          <p:nvPr>
            <p:ph sz="quarter" idx="1"/>
          </p:nvPr>
        </p:nvSpPr>
        <p:spPr>
          <a:xfrm>
            <a:off x="457200" y="1196752"/>
            <a:ext cx="8229600" cy="4929411"/>
          </a:xfrm>
        </p:spPr>
        <p:txBody>
          <a:bodyPr>
            <a:normAutofit fontScale="77500" lnSpcReduction="20000"/>
          </a:bodyPr>
          <a:lstStyle/>
          <a:p>
            <a:pPr algn="just">
              <a:buNone/>
            </a:pPr>
            <a:r>
              <a:rPr lang="pl-PL" dirty="0" smtClean="0"/>
              <a:t>		Poczta </a:t>
            </a:r>
            <a:r>
              <a:rPr lang="pl-PL" dirty="0"/>
              <a:t>elektroniczna jest jedną z usług dostępnych w sieciach komputerowych. Polega ona na przesyłaniu informacji w postaci różnego rodzaju plików, tekstowych lub graficznych do osób, które są identyfikowane przez specjalne adresy. To właśnie ta forma komunikacji przez Internet była największym krokiem w rozwoju komunikacji na świecie. Codziennie wysyłanych jest około 200 miliardów e-maili (tak popularnie nazywane są listy elektroniczne). Z czasem poczta elektroniczna stała się tak samo nieodzowna jak telefon. Jej działanie polega na zasadzie przesyłania informacji do wybranego użytkownika i zapisywania jej w specjalnej skrzynce, gdzie czeka na odbiór. Użytkownik, który rozpoczyna pracę w sieci, jest informowany, że czeka na niego list.</a:t>
            </a:r>
            <a:br>
              <a:rPr lang="pl-PL" dirty="0"/>
            </a:br>
            <a:r>
              <a:rPr lang="pl-PL" dirty="0"/>
              <a:t>Gdy zechcesz wysłać list, musisz mieć własne konto poczty elektronicznej. List, podobnie jak w przypadku zwykłej poczty, należy zaadresować, podając adres e-mailowy odbiorcy. Również każdy list przesłany do Ciebie musi być zaopatrzony w Twój adres poczty elektronicznej. Składa się on z dwóch części: nazwy konta i adresu serwera, rozdzielonych </a:t>
            </a:r>
            <a:r>
              <a:rPr lang="pl-PL" dirty="0" smtClean="0"/>
              <a:t>znakiem </a:t>
            </a:r>
            <a:r>
              <a:rPr lang="pl-PL" b="1" dirty="0" smtClean="0">
                <a:solidFill>
                  <a:srgbClr val="FF0000"/>
                </a:solidFill>
              </a:rPr>
              <a:t>@</a:t>
            </a:r>
          </a:p>
          <a:p>
            <a:pPr algn="just">
              <a:buNone/>
            </a:pPr>
            <a:endParaRPr lang="pl-PL" b="1" dirty="0">
              <a:solidFill>
                <a:srgbClr val="FF0000"/>
              </a:solidFill>
            </a:endParaRPr>
          </a:p>
          <a:p>
            <a:pPr>
              <a:buNone/>
            </a:pPr>
            <a:endParaRPr lang="pl-PL" b="1" dirty="0" smtClean="0">
              <a:solidFill>
                <a:srgbClr val="FF0000"/>
              </a:solidFill>
            </a:endParaRPr>
          </a:p>
          <a:p>
            <a:pPr>
              <a:buNone/>
            </a:pPr>
            <a:endParaRPr lang="pl-PL" b="1" dirty="0">
              <a:solidFill>
                <a:srgbClr val="FF0000"/>
              </a:solidFill>
            </a:endParaRPr>
          </a:p>
          <a:p>
            <a:pPr>
              <a:buNone/>
            </a:pPr>
            <a:endParaRPr lang="pl-PL"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sz="quarter" idx="1"/>
          </p:nvPr>
        </p:nvSpPr>
        <p:spPr>
          <a:xfrm>
            <a:off x="457200" y="404664"/>
            <a:ext cx="8229600" cy="5721499"/>
          </a:xfrm>
        </p:spPr>
        <p:txBody>
          <a:bodyPr>
            <a:normAutofit fontScale="92500" lnSpcReduction="10000"/>
          </a:bodyPr>
          <a:lstStyle/>
          <a:p>
            <a:pPr algn="just">
              <a:buNone/>
            </a:pPr>
            <a:r>
              <a:rPr lang="pl-PL" dirty="0" smtClean="0"/>
              <a:t>		Korzystając z poczty elektronicznej musisz przestrzegać dodatkowych zasad. Dlatego też, jeśli korzystasz z poczty elektronicznej zachowuj się rozważnie. Do skrzynek pocztowych może łatwo dostać się niechciana poczta (głównie od nieznanych nadawców), co wiąże się nie tylko z ryzykiem otrzymania wirusa, ale także z możliwością otrzymania w załączniku materiałów z treściami, które mogą Cię zaniepokoić. Mogą to być również e-maile o charakterze napastliwym, zastraszającym. Poważnym problemem są także listy od osób, które podając się za Twoich rówieśników np. namawiają Cię do kontaktów lub nawet spotkania np. z bardzo fajnym bogatym kolegą lub wujkiem. Uleganie tego rodzaju prośbom może dla Ciebie skończyć się bardzo źle. Możesz chronić się przed tego rodzaju niepożądanymi wiadomościami odbierając pocztę tylko od znanych nadawców. </a:t>
            </a:r>
            <a:endParaRPr lang="pl-PL"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Zapamiętaj!</a:t>
            </a:r>
          </a:p>
        </p:txBody>
      </p:sp>
      <p:sp>
        <p:nvSpPr>
          <p:cNvPr id="3" name="Symbol zastępczy zawartości 2"/>
          <p:cNvSpPr>
            <a:spLocks noGrp="1"/>
          </p:cNvSpPr>
          <p:nvPr>
            <p:ph sz="quarter" idx="1"/>
          </p:nvPr>
        </p:nvSpPr>
        <p:spPr/>
        <p:txBody>
          <a:bodyPr>
            <a:normAutofit fontScale="92500"/>
          </a:bodyPr>
          <a:lstStyle/>
          <a:p>
            <a:pPr>
              <a:buNone/>
            </a:pPr>
            <a:r>
              <a:rPr lang="pl-PL" dirty="0"/>
              <a:t> </a:t>
            </a:r>
            <a:r>
              <a:rPr lang="pl-PL" dirty="0" smtClean="0"/>
              <a:t>	 - </a:t>
            </a:r>
            <a:r>
              <a:rPr lang="pl-PL" dirty="0" smtClean="0">
                <a:solidFill>
                  <a:schemeClr val="accent1">
                    <a:lumMod val="75000"/>
                  </a:schemeClr>
                </a:solidFill>
              </a:rPr>
              <a:t>Nie ufaj osobie poznanej przez Internet. Nigdy nie  	możesz być pewien, kim ona naprawdę jest. 	Mówi, że  ma 12 lat, ale może mieć 40! </a:t>
            </a:r>
            <a:r>
              <a:rPr lang="pl-PL" dirty="0" smtClean="0"/>
              <a:t/>
            </a:r>
            <a:br>
              <a:rPr lang="pl-PL" dirty="0" smtClean="0"/>
            </a:br>
            <a:r>
              <a:rPr lang="pl-PL" dirty="0" smtClean="0"/>
              <a:t>- </a:t>
            </a:r>
            <a:r>
              <a:rPr lang="pl-PL" dirty="0" smtClean="0">
                <a:solidFill>
                  <a:srgbClr val="00B050"/>
                </a:solidFill>
              </a:rPr>
              <a:t>Nie spotykaj się z osobami poznanymi przez 	Internet! </a:t>
            </a:r>
            <a:r>
              <a:rPr lang="pl-PL" dirty="0" smtClean="0"/>
              <a:t/>
            </a:r>
            <a:br>
              <a:rPr lang="pl-PL" dirty="0" smtClean="0"/>
            </a:br>
            <a:r>
              <a:rPr lang="pl-PL" dirty="0" smtClean="0"/>
              <a:t>- </a:t>
            </a:r>
            <a:r>
              <a:rPr lang="pl-PL" dirty="0" smtClean="0">
                <a:solidFill>
                  <a:srgbClr val="FF0000"/>
                </a:solidFill>
              </a:rPr>
              <a:t>Nie zdradzaj nikomu swojego imienia ani adresu!  </a:t>
            </a:r>
            <a:br>
              <a:rPr lang="pl-PL" dirty="0" smtClean="0">
                <a:solidFill>
                  <a:srgbClr val="FF0000"/>
                </a:solidFill>
              </a:rPr>
            </a:br>
            <a:r>
              <a:rPr lang="pl-PL" dirty="0" smtClean="0"/>
              <a:t>- </a:t>
            </a:r>
            <a:r>
              <a:rPr lang="pl-PL" dirty="0" smtClean="0">
                <a:solidFill>
                  <a:srgbClr val="0070C0"/>
                </a:solidFill>
              </a:rPr>
              <a:t>Nie mów też, ile masz lat i do jakiej szkoły 	chodzisz.  </a:t>
            </a:r>
            <a:r>
              <a:rPr lang="pl-PL" dirty="0" smtClean="0"/>
              <a:t/>
            </a:r>
            <a:br>
              <a:rPr lang="pl-PL" dirty="0" smtClean="0"/>
            </a:br>
            <a:r>
              <a:rPr lang="pl-PL" dirty="0" smtClean="0"/>
              <a:t>- </a:t>
            </a:r>
            <a:r>
              <a:rPr lang="pl-PL" dirty="0" smtClean="0">
                <a:solidFill>
                  <a:srgbClr val="FFC000"/>
                </a:solidFill>
              </a:rPr>
              <a:t>Nie podawaj numeru telefonu. </a:t>
            </a:r>
            <a:r>
              <a:rPr lang="pl-PL" dirty="0" smtClean="0"/>
              <a:t/>
            </a:r>
            <a:br>
              <a:rPr lang="pl-PL" dirty="0" smtClean="0"/>
            </a:br>
            <a:r>
              <a:rPr lang="pl-PL" dirty="0" smtClean="0"/>
              <a:t>- </a:t>
            </a:r>
            <a:r>
              <a:rPr lang="pl-PL" dirty="0" smtClean="0">
                <a:solidFill>
                  <a:srgbClr val="7030A0"/>
                </a:solidFill>
              </a:rPr>
              <a:t>Zawsze poinformuj rodziców lub nauczyciela o 	próbach nawiązania z Tobą kontaktu przez 	nieznane Ci osoby  </a:t>
            </a:r>
            <a:endParaRPr lang="pl-PL" dirty="0">
              <a:solidFill>
                <a:srgbClr val="7030A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smtClean="0"/>
              <a:t>Zasady użytkowania poczty email</a:t>
            </a:r>
            <a:endParaRPr lang="pl-PL" dirty="0"/>
          </a:p>
        </p:txBody>
      </p:sp>
      <p:sp>
        <p:nvSpPr>
          <p:cNvPr id="3" name="Symbol zastępczy zawartości 2"/>
          <p:cNvSpPr>
            <a:spLocks noGrp="1"/>
          </p:cNvSpPr>
          <p:nvPr>
            <p:ph sz="quarter" idx="1"/>
          </p:nvPr>
        </p:nvSpPr>
        <p:spPr/>
        <p:txBody>
          <a:bodyPr>
            <a:normAutofit lnSpcReduction="10000"/>
          </a:bodyPr>
          <a:lstStyle/>
          <a:p>
            <a:pPr>
              <a:buNone/>
            </a:pPr>
            <a:r>
              <a:rPr lang="pl-PL" dirty="0" smtClean="0"/>
              <a:t>W zakresie użytkowania poczty elektronicznej przestrzegaj dodatkowo następujących zasad: </a:t>
            </a:r>
          </a:p>
          <a:p>
            <a:r>
              <a:rPr lang="pl-PL" dirty="0" smtClean="0"/>
              <a:t>wysyłaj wiadomości ze sprecyzowanym tematem, </a:t>
            </a:r>
          </a:p>
          <a:p>
            <a:r>
              <a:rPr lang="pl-PL" dirty="0" smtClean="0"/>
              <a:t>umieszczaj na początku listu formułę grzecznościową, a na końcu podpisz się, </a:t>
            </a:r>
          </a:p>
          <a:p>
            <a:r>
              <a:rPr lang="pl-PL" dirty="0" smtClean="0"/>
              <a:t>unikaj błędów ortograficznych, </a:t>
            </a:r>
          </a:p>
          <a:p>
            <a:r>
              <a:rPr lang="pl-PL" dirty="0" smtClean="0"/>
              <a:t>nie pisz listu w całości WIELKIMI LITERAMI, gdyż może to być odebrane jako wyraz Twojej złości.</a:t>
            </a:r>
          </a:p>
          <a:p>
            <a:pPr>
              <a:buNone/>
            </a:pPr>
            <a:r>
              <a:rPr lang="pl-PL" dirty="0" smtClean="0"/>
              <a:t>		</a:t>
            </a:r>
            <a:r>
              <a:rPr lang="pl-PL" b="1" dirty="0" smtClean="0">
                <a:solidFill>
                  <a:schemeClr val="accent1">
                    <a:lumMod val="75000"/>
                  </a:schemeClr>
                </a:solidFill>
              </a:rPr>
              <a:t>Gdy zachowujesz się podczas korzystania z Internetu zgodnie z </a:t>
            </a:r>
            <a:r>
              <a:rPr lang="pl-PL" b="1" dirty="0" smtClean="0">
                <a:solidFill>
                  <a:schemeClr val="accent1">
                    <a:lumMod val="75000"/>
                  </a:schemeClr>
                </a:solidFill>
              </a:rPr>
              <a:t>netykietą</a:t>
            </a:r>
            <a:r>
              <a:rPr lang="pl-PL" b="1" dirty="0" smtClean="0">
                <a:solidFill>
                  <a:schemeClr val="accent1">
                    <a:lumMod val="75000"/>
                  </a:schemeClr>
                </a:solidFill>
              </a:rPr>
              <a:t>, jesteś jego kulturalnym użytkownikiem.</a:t>
            </a:r>
          </a:p>
          <a:p>
            <a:endParaRPr lang="pl-PL"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pPr algn="ctr"/>
            <a:r>
              <a:rPr lang="pl-PL" b="1" dirty="0" smtClean="0"/>
              <a:t>Komunikatory internetowe</a:t>
            </a:r>
            <a:br>
              <a:rPr lang="pl-PL" b="1" dirty="0" smtClean="0"/>
            </a:br>
            <a:endParaRPr lang="pl-PL" dirty="0"/>
          </a:p>
        </p:txBody>
      </p:sp>
      <p:sp>
        <p:nvSpPr>
          <p:cNvPr id="3" name="Symbol zastępczy zawartości 2"/>
          <p:cNvSpPr>
            <a:spLocks noGrp="1"/>
          </p:cNvSpPr>
          <p:nvPr>
            <p:ph sz="quarter" idx="1"/>
          </p:nvPr>
        </p:nvSpPr>
        <p:spPr/>
        <p:txBody>
          <a:bodyPr/>
          <a:lstStyle/>
          <a:p>
            <a:r>
              <a:rPr lang="pl-PL" dirty="0" smtClean="0"/>
              <a:t>Komunikatory internetowe to programy komputerowe wykorzystywane do przesyłania natychmiastowych komunikatów pomiędzy komputerami, za pomocą sieci. Oprócz samej wiadomości, wysyłane są także informacje o obecności użytkownika przy komputerze (status).</a:t>
            </a:r>
          </a:p>
          <a:p>
            <a:pPr>
              <a:buNone/>
            </a:pPr>
            <a:endParaRPr lang="pl-PL" dirty="0"/>
          </a:p>
        </p:txBody>
      </p:sp>
      <p:pic>
        <p:nvPicPr>
          <p:cNvPr id="3074" name="Picture 2" descr="http://www.oknonaswiat-ndm.pl/pliki/Aktualnosci/2011-10-03/komunikatory-internetowe.jpg"/>
          <p:cNvPicPr>
            <a:picLocks noChangeAspect="1" noChangeArrowheads="1"/>
          </p:cNvPicPr>
          <p:nvPr/>
        </p:nvPicPr>
        <p:blipFill>
          <a:blip r:embed="rId2" cstate="print"/>
          <a:srcRect/>
          <a:stretch>
            <a:fillRect/>
          </a:stretch>
        </p:blipFill>
        <p:spPr bwMode="auto">
          <a:xfrm>
            <a:off x="1331640" y="3933056"/>
            <a:ext cx="6362700" cy="238125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p:cNvSpPr>
            <a:spLocks noGrp="1"/>
          </p:cNvSpPr>
          <p:nvPr>
            <p:ph sz="quarter" idx="1"/>
          </p:nvPr>
        </p:nvSpPr>
        <p:spPr>
          <a:xfrm>
            <a:off x="683568" y="404664"/>
            <a:ext cx="8003232" cy="6192688"/>
          </a:xfrm>
        </p:spPr>
        <p:txBody>
          <a:bodyPr>
            <a:normAutofit/>
          </a:bodyPr>
          <a:lstStyle/>
          <a:p>
            <a:pPr>
              <a:buNone/>
            </a:pPr>
            <a:r>
              <a:rPr lang="pl-PL" dirty="0" smtClean="0"/>
              <a:t>		Do najpopularniejszych komunikatorów w Polsce należą bez wątpienia Gadu-Gadu, </a:t>
            </a:r>
            <a:r>
              <a:rPr lang="pl-PL" dirty="0" err="1" smtClean="0"/>
              <a:t>Tlen.pl</a:t>
            </a:r>
            <a:r>
              <a:rPr lang="pl-PL" dirty="0" smtClean="0"/>
              <a:t>, </a:t>
            </a:r>
            <a:r>
              <a:rPr lang="pl-PL" dirty="0" err="1" smtClean="0"/>
              <a:t>GTalk</a:t>
            </a:r>
            <a:r>
              <a:rPr lang="pl-PL" dirty="0" smtClean="0"/>
              <a:t> czy Windows Messenger</a:t>
            </a:r>
          </a:p>
          <a:p>
            <a:pPr>
              <a:buNone/>
            </a:pPr>
            <a:r>
              <a:rPr lang="pl-PL" dirty="0" smtClean="0"/>
              <a:t>		Jednak komunikatory internetowe nie służą tylko do przekazywania wiadomości w formie tekstu. Często pozwalają także na prowadzenie rozmów, czy nawet </a:t>
            </a:r>
            <a:r>
              <a:rPr lang="pl-PL" dirty="0" err="1" smtClean="0"/>
              <a:t>wideorozmów</a:t>
            </a:r>
            <a:r>
              <a:rPr lang="pl-PL" dirty="0" smtClean="0"/>
              <a:t>, jednak należy pamiętać, bo wymaga to nieco szybszego łącza internetowego i oczywiście posiadania kamerki </a:t>
            </a:r>
            <a:r>
              <a:rPr lang="pl-PL" dirty="0" err="1" smtClean="0"/>
              <a:t>interentowej</a:t>
            </a:r>
            <a:r>
              <a:rPr lang="pl-PL" dirty="0" smtClean="0"/>
              <a:t>. Jednym z najpopularniejszych komunikatorów do </a:t>
            </a:r>
            <a:r>
              <a:rPr lang="pl-PL" dirty="0" err="1" smtClean="0"/>
              <a:t>wideorozmów</a:t>
            </a:r>
            <a:r>
              <a:rPr lang="pl-PL" dirty="0" smtClean="0"/>
              <a:t> w Polsce jest Skype.</a:t>
            </a:r>
          </a:p>
        </p:txBody>
      </p:sp>
      <p:pic>
        <p:nvPicPr>
          <p:cNvPr id="2050" name="Picture 2" descr="Znalezione obrazy dla zapytania komunikatory internetowe"/>
          <p:cNvPicPr>
            <a:picLocks noChangeAspect="1" noChangeArrowheads="1"/>
          </p:cNvPicPr>
          <p:nvPr/>
        </p:nvPicPr>
        <p:blipFill>
          <a:blip r:embed="rId2" cstate="print"/>
          <a:srcRect/>
          <a:stretch>
            <a:fillRect/>
          </a:stretch>
        </p:blipFill>
        <p:spPr bwMode="auto">
          <a:xfrm>
            <a:off x="611560" y="5373215"/>
            <a:ext cx="1873765" cy="1219969"/>
          </a:xfrm>
          <a:prstGeom prst="rect">
            <a:avLst/>
          </a:prstGeom>
          <a:noFill/>
        </p:spPr>
      </p:pic>
      <p:pic>
        <p:nvPicPr>
          <p:cNvPr id="2052" name="Picture 4" descr="Znalezione obrazy dla zapytania komunikatory internetowe"/>
          <p:cNvPicPr>
            <a:picLocks noChangeAspect="1" noChangeArrowheads="1"/>
          </p:cNvPicPr>
          <p:nvPr/>
        </p:nvPicPr>
        <p:blipFill>
          <a:blip r:embed="rId3" cstate="print"/>
          <a:srcRect/>
          <a:stretch>
            <a:fillRect/>
          </a:stretch>
        </p:blipFill>
        <p:spPr bwMode="auto">
          <a:xfrm>
            <a:off x="7380312" y="4963211"/>
            <a:ext cx="1506860" cy="1599118"/>
          </a:xfrm>
          <a:prstGeom prst="rect">
            <a:avLst/>
          </a:prstGeom>
          <a:noFill/>
        </p:spPr>
      </p:pic>
      <p:sp>
        <p:nvSpPr>
          <p:cNvPr id="2054" name="AutoShape 6" descr="Znalezione obrazy dla zapytania komunikatory internetow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pl-PL"/>
          </a:p>
        </p:txBody>
      </p:sp>
      <p:sp>
        <p:nvSpPr>
          <p:cNvPr id="2056" name="AutoShape 8" descr="Znalezione obrazy dla zapytania komunikatory internetow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pl-PL"/>
          </a:p>
        </p:txBody>
      </p:sp>
      <p:pic>
        <p:nvPicPr>
          <p:cNvPr id="2062" name="Picture 14" descr="Znalezione obrazy dla zapytania komunikatory internetowe"/>
          <p:cNvPicPr>
            <a:picLocks noChangeAspect="1" noChangeArrowheads="1"/>
          </p:cNvPicPr>
          <p:nvPr/>
        </p:nvPicPr>
        <p:blipFill>
          <a:blip r:embed="rId4" cstate="print"/>
          <a:srcRect/>
          <a:stretch>
            <a:fillRect/>
          </a:stretch>
        </p:blipFill>
        <p:spPr bwMode="auto">
          <a:xfrm>
            <a:off x="2987824" y="5301208"/>
            <a:ext cx="952500" cy="952500"/>
          </a:xfrm>
          <a:prstGeom prst="rect">
            <a:avLst/>
          </a:prstGeom>
          <a:noFill/>
        </p:spPr>
      </p:pic>
      <p:pic>
        <p:nvPicPr>
          <p:cNvPr id="2064" name="Picture 16" descr="Znalezione obrazy dla zapytania komunikatory internetowe"/>
          <p:cNvPicPr>
            <a:picLocks noChangeAspect="1" noChangeArrowheads="1"/>
          </p:cNvPicPr>
          <p:nvPr/>
        </p:nvPicPr>
        <p:blipFill>
          <a:blip r:embed="rId5" cstate="print"/>
          <a:srcRect/>
          <a:stretch>
            <a:fillRect/>
          </a:stretch>
        </p:blipFill>
        <p:spPr bwMode="auto">
          <a:xfrm>
            <a:off x="4499992" y="4941168"/>
            <a:ext cx="2070230" cy="1656184"/>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Znalezione obrazy dla zapytania komunikatory internetowe zagro&amp;zdot;enia"/>
          <p:cNvPicPr>
            <a:picLocks noChangeAspect="1" noChangeArrowheads="1"/>
          </p:cNvPicPr>
          <p:nvPr/>
        </p:nvPicPr>
        <p:blipFill>
          <a:blip r:embed="rId2" cstate="print"/>
          <a:srcRect/>
          <a:stretch>
            <a:fillRect/>
          </a:stretch>
        </p:blipFill>
        <p:spPr bwMode="auto">
          <a:xfrm>
            <a:off x="6876256" y="4077072"/>
            <a:ext cx="2143125" cy="2133601"/>
          </a:xfrm>
          <a:prstGeom prst="rect">
            <a:avLst/>
          </a:prstGeom>
          <a:noFill/>
        </p:spPr>
      </p:pic>
      <p:sp>
        <p:nvSpPr>
          <p:cNvPr id="2" name="Tytuł 1"/>
          <p:cNvSpPr>
            <a:spLocks noGrp="1"/>
          </p:cNvSpPr>
          <p:nvPr>
            <p:ph type="title"/>
          </p:nvPr>
        </p:nvSpPr>
        <p:spPr/>
        <p:txBody>
          <a:bodyPr>
            <a:normAutofit fontScale="90000"/>
          </a:bodyPr>
          <a:lstStyle/>
          <a:p>
            <a:pPr algn="ctr"/>
            <a:r>
              <a:rPr lang="pl-PL" dirty="0" smtClean="0"/>
              <a:t>Zagrożeniach wynikających z korzystania z komunikatorów</a:t>
            </a:r>
            <a:endParaRPr lang="pl-PL" dirty="0"/>
          </a:p>
        </p:txBody>
      </p:sp>
      <p:sp>
        <p:nvSpPr>
          <p:cNvPr id="3" name="Symbol zastępczy zawartości 2"/>
          <p:cNvSpPr>
            <a:spLocks noGrp="1"/>
          </p:cNvSpPr>
          <p:nvPr>
            <p:ph sz="quarter" idx="1"/>
          </p:nvPr>
        </p:nvSpPr>
        <p:spPr>
          <a:xfrm>
            <a:off x="467544" y="1447800"/>
            <a:ext cx="8219256" cy="5149552"/>
          </a:xfrm>
        </p:spPr>
        <p:txBody>
          <a:bodyPr>
            <a:normAutofit lnSpcReduction="10000"/>
          </a:bodyPr>
          <a:lstStyle/>
          <a:p>
            <a:pPr>
              <a:buNone/>
            </a:pPr>
            <a:r>
              <a:rPr lang="pl-PL" dirty="0" smtClean="0"/>
              <a:t>		Nie należy także zapominać o zagrożeniach wynikających z korzystania z komunikatorów internetowych. Najczęściej spotykanym zagrożeniem jest SPAM rozsyłany w formie łańcuszków czy linków do niezaufanych stron internetowych. Ponadto producenci darmowych komunikatorów nie przywiązują wagi do bezpieczeństwa, przez co często rozmowę dwóch użytkowników można z łatwością przechwycić. Równie powszechnym zagrożeniem jest także </a:t>
            </a:r>
            <a:r>
              <a:rPr lang="pl-PL" dirty="0" err="1" smtClean="0"/>
              <a:t>cyberprzemoc</a:t>
            </a:r>
            <a:r>
              <a:rPr lang="pl-PL" dirty="0" smtClean="0"/>
              <a:t>. Osoby uważające, że w sieci są w pełni anonimowe, często wykorzystują komunikatory internetowe do zastraszania i znęcania się psychicznego na swoich ofiarach. </a:t>
            </a:r>
            <a:endParaRPr lang="pl-PL"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Czat</a:t>
            </a:r>
            <a:endParaRPr lang="pl-PL" dirty="0"/>
          </a:p>
        </p:txBody>
      </p:sp>
      <p:sp>
        <p:nvSpPr>
          <p:cNvPr id="3" name="Symbol zastępczy zawartości 2"/>
          <p:cNvSpPr>
            <a:spLocks noGrp="1"/>
          </p:cNvSpPr>
          <p:nvPr>
            <p:ph sz="quarter" idx="1"/>
          </p:nvPr>
        </p:nvSpPr>
        <p:spPr/>
        <p:txBody>
          <a:bodyPr>
            <a:normAutofit fontScale="55000" lnSpcReduction="20000"/>
          </a:bodyPr>
          <a:lstStyle/>
          <a:p>
            <a:pPr>
              <a:buNone/>
            </a:pPr>
            <a:r>
              <a:rPr lang="pl-PL" b="1" dirty="0" smtClean="0"/>
              <a:t>		</a:t>
            </a:r>
            <a:r>
              <a:rPr lang="pl-PL" b="1" dirty="0" smtClean="0">
                <a:solidFill>
                  <a:schemeClr val="bg2">
                    <a:lumMod val="50000"/>
                  </a:schemeClr>
                </a:solidFill>
              </a:rPr>
              <a:t>Czat</a:t>
            </a:r>
            <a:r>
              <a:rPr lang="pl-PL" dirty="0" smtClean="0">
                <a:solidFill>
                  <a:schemeClr val="bg2">
                    <a:lumMod val="50000"/>
                  </a:schemeClr>
                </a:solidFill>
              </a:rPr>
              <a:t> </a:t>
            </a:r>
            <a:r>
              <a:rPr lang="pl-PL" dirty="0" smtClean="0">
                <a:solidFill>
                  <a:schemeClr val="bg2">
                    <a:lumMod val="50000"/>
                  </a:schemeClr>
                </a:solidFill>
              </a:rPr>
              <a:t>(również </a:t>
            </a:r>
            <a:r>
              <a:rPr lang="pl-PL" b="1" dirty="0" smtClean="0">
                <a:solidFill>
                  <a:schemeClr val="bg2">
                    <a:lumMod val="50000"/>
                  </a:schemeClr>
                </a:solidFill>
              </a:rPr>
              <a:t>chat</a:t>
            </a:r>
            <a:r>
              <a:rPr lang="pl-PL" dirty="0" smtClean="0">
                <a:solidFill>
                  <a:schemeClr val="bg2">
                    <a:lumMod val="50000"/>
                  </a:schemeClr>
                </a:solidFill>
              </a:rPr>
              <a:t>, z ang. </a:t>
            </a:r>
            <a:r>
              <a:rPr lang="pl-PL" i="1" dirty="0" smtClean="0">
                <a:solidFill>
                  <a:schemeClr val="bg2">
                    <a:lumMod val="50000"/>
                  </a:schemeClr>
                </a:solidFill>
              </a:rPr>
              <a:t>chat</a:t>
            </a:r>
            <a:r>
              <a:rPr lang="pl-PL" dirty="0" smtClean="0">
                <a:solidFill>
                  <a:schemeClr val="bg2">
                    <a:lumMod val="50000"/>
                  </a:schemeClr>
                </a:solidFill>
              </a:rPr>
              <a:t> </a:t>
            </a:r>
            <a:r>
              <a:rPr lang="pl-PL" dirty="0" smtClean="0">
                <a:solidFill>
                  <a:schemeClr val="bg2">
                    <a:lumMod val="50000"/>
                  </a:schemeClr>
                </a:solidFill>
              </a:rPr>
              <a:t> </a:t>
            </a:r>
            <a:r>
              <a:rPr lang="pl-PL" dirty="0" smtClean="0">
                <a:solidFill>
                  <a:schemeClr val="bg2">
                    <a:lumMod val="50000"/>
                  </a:schemeClr>
                </a:solidFill>
              </a:rPr>
              <a:t>– pogawędka) – rodzaj rozmowy między dwoma lub wieloma użytkownikami komputerów za pośrednictwem Internetu lub innej sieci komputerowej, polegającej na naprzemiennym przesyłaniu wiadomości </a:t>
            </a:r>
            <a:r>
              <a:rPr lang="pl-PL" dirty="0" smtClean="0">
                <a:solidFill>
                  <a:schemeClr val="bg2">
                    <a:lumMod val="50000"/>
                  </a:schemeClr>
                </a:solidFill>
              </a:rPr>
              <a:t>tekstowych.</a:t>
            </a:r>
            <a:endParaRPr lang="pl-PL" dirty="0" smtClean="0">
              <a:solidFill>
                <a:schemeClr val="bg2">
                  <a:lumMod val="50000"/>
                </a:schemeClr>
              </a:solidFill>
            </a:endParaRPr>
          </a:p>
          <a:p>
            <a:pPr>
              <a:buNone/>
            </a:pPr>
            <a:r>
              <a:rPr lang="pl-PL" dirty="0" smtClean="0"/>
              <a:t>		</a:t>
            </a:r>
            <a:r>
              <a:rPr lang="pl-PL" dirty="0" smtClean="0">
                <a:solidFill>
                  <a:schemeClr val="accent1">
                    <a:lumMod val="75000"/>
                  </a:schemeClr>
                </a:solidFill>
              </a:rPr>
              <a:t>Wyraz </a:t>
            </a:r>
            <a:r>
              <a:rPr lang="pl-PL" i="1" dirty="0" smtClean="0">
                <a:solidFill>
                  <a:schemeClr val="accent1">
                    <a:lumMod val="75000"/>
                  </a:schemeClr>
                </a:solidFill>
              </a:rPr>
              <a:t>czat</a:t>
            </a:r>
            <a:r>
              <a:rPr lang="pl-PL" dirty="0" smtClean="0">
                <a:solidFill>
                  <a:schemeClr val="accent1">
                    <a:lumMod val="75000"/>
                  </a:schemeClr>
                </a:solidFill>
              </a:rPr>
              <a:t> (</a:t>
            </a:r>
            <a:r>
              <a:rPr lang="pl-PL" i="1" dirty="0" smtClean="0">
                <a:solidFill>
                  <a:schemeClr val="accent1">
                    <a:lumMod val="75000"/>
                  </a:schemeClr>
                </a:solidFill>
              </a:rPr>
              <a:t>chat</a:t>
            </a:r>
            <a:r>
              <a:rPr lang="pl-PL" dirty="0" smtClean="0">
                <a:solidFill>
                  <a:schemeClr val="accent1">
                    <a:lumMod val="75000"/>
                  </a:schemeClr>
                </a:solidFill>
              </a:rPr>
              <a:t>), będący zapożyczeniem, zagnieździł się w slangu informatycznym. Najpowszechniejszym znaczeniem tego słowa jest serwis internetowy służący do komunikacji wielu osób w tzw. </a:t>
            </a:r>
            <a:r>
              <a:rPr lang="pl-PL" i="1" dirty="0" smtClean="0">
                <a:solidFill>
                  <a:schemeClr val="accent1">
                    <a:lumMod val="75000"/>
                  </a:schemeClr>
                </a:solidFill>
              </a:rPr>
              <a:t>pokojach</a:t>
            </a:r>
            <a:r>
              <a:rPr lang="pl-PL" dirty="0" smtClean="0">
                <a:solidFill>
                  <a:schemeClr val="accent1">
                    <a:lumMod val="75000"/>
                  </a:schemeClr>
                </a:solidFill>
              </a:rPr>
              <a:t>. Zwykle istnieją dwa rodzaje rozmowy – </a:t>
            </a:r>
            <a:r>
              <a:rPr lang="pl-PL" i="1" dirty="0" smtClean="0">
                <a:solidFill>
                  <a:schemeClr val="accent1">
                    <a:lumMod val="75000"/>
                  </a:schemeClr>
                </a:solidFill>
              </a:rPr>
              <a:t>prywatna</a:t>
            </a:r>
            <a:r>
              <a:rPr lang="pl-PL" dirty="0" smtClean="0">
                <a:solidFill>
                  <a:schemeClr val="accent1">
                    <a:lumMod val="75000"/>
                  </a:schemeClr>
                </a:solidFill>
              </a:rPr>
              <a:t>, której przebieg mogą śledzić tylko dwie osoby, oraz </a:t>
            </a:r>
            <a:r>
              <a:rPr lang="pl-PL" i="1" dirty="0" smtClean="0">
                <a:solidFill>
                  <a:schemeClr val="accent1">
                    <a:lumMod val="75000"/>
                  </a:schemeClr>
                </a:solidFill>
              </a:rPr>
              <a:t>publiczna</a:t>
            </a:r>
            <a:r>
              <a:rPr lang="pl-PL" dirty="0" smtClean="0">
                <a:solidFill>
                  <a:schemeClr val="accent1">
                    <a:lumMod val="75000"/>
                  </a:schemeClr>
                </a:solidFill>
              </a:rPr>
              <a:t>, dostępna dla wszystkich zalogowanych użytkowników. W części </a:t>
            </a:r>
            <a:r>
              <a:rPr lang="pl-PL" i="1" dirty="0" err="1" smtClean="0">
                <a:solidFill>
                  <a:schemeClr val="accent1">
                    <a:lumMod val="75000"/>
                  </a:schemeClr>
                </a:solidFill>
              </a:rPr>
              <a:t>czatów</a:t>
            </a:r>
            <a:r>
              <a:rPr lang="pl-PL" dirty="0" smtClean="0">
                <a:solidFill>
                  <a:schemeClr val="accent1">
                    <a:lumMod val="75000"/>
                  </a:schemeClr>
                </a:solidFill>
              </a:rPr>
              <a:t> dostępne są również graficzne emotikony, stworzone dla ułatwienia ekspresji emocji. </a:t>
            </a:r>
          </a:p>
          <a:p>
            <a:pPr>
              <a:buNone/>
            </a:pPr>
            <a:r>
              <a:rPr lang="pl-PL" dirty="0" smtClean="0"/>
              <a:t>		</a:t>
            </a:r>
            <a:r>
              <a:rPr lang="pl-PL" dirty="0" smtClean="0">
                <a:solidFill>
                  <a:srgbClr val="00B050"/>
                </a:solidFill>
              </a:rPr>
              <a:t>Podobną </a:t>
            </a:r>
            <a:r>
              <a:rPr lang="pl-PL" dirty="0" smtClean="0">
                <a:solidFill>
                  <a:srgbClr val="00B050"/>
                </a:solidFill>
              </a:rPr>
              <a:t>funkcjonalność oferuje IRC. W stosunku do wielu serwisów czatowych ma on dużo lepiej rozbudowane mechanizmy zarządzania </a:t>
            </a:r>
            <a:r>
              <a:rPr lang="pl-PL" i="1" dirty="0" smtClean="0">
                <a:solidFill>
                  <a:srgbClr val="00B050"/>
                </a:solidFill>
              </a:rPr>
              <a:t>pokojami</a:t>
            </a:r>
            <a:r>
              <a:rPr lang="pl-PL" dirty="0" smtClean="0">
                <a:solidFill>
                  <a:srgbClr val="00B050"/>
                </a:solidFill>
              </a:rPr>
              <a:t> (tam nazywanymi </a:t>
            </a:r>
            <a:r>
              <a:rPr lang="pl-PL" i="1" dirty="0" smtClean="0">
                <a:solidFill>
                  <a:srgbClr val="00B050"/>
                </a:solidFill>
              </a:rPr>
              <a:t>kanałami</a:t>
            </a:r>
            <a:r>
              <a:rPr lang="pl-PL" dirty="0" smtClean="0">
                <a:solidFill>
                  <a:srgbClr val="00B050"/>
                </a:solidFill>
              </a:rPr>
              <a:t>) oraz uprawnieniami użytkowników.</a:t>
            </a:r>
          </a:p>
          <a:p>
            <a:pPr>
              <a:buNone/>
            </a:pPr>
            <a:r>
              <a:rPr lang="pl-PL" dirty="0" smtClean="0"/>
              <a:t>		</a:t>
            </a:r>
            <a:r>
              <a:rPr lang="pl-PL" dirty="0" smtClean="0">
                <a:solidFill>
                  <a:srgbClr val="00B0F0"/>
                </a:solidFill>
              </a:rPr>
              <a:t>Od </a:t>
            </a:r>
            <a:r>
              <a:rPr lang="pl-PL" dirty="0" smtClean="0">
                <a:solidFill>
                  <a:srgbClr val="00B0F0"/>
                </a:solidFill>
              </a:rPr>
              <a:t>słowa </a:t>
            </a:r>
            <a:r>
              <a:rPr lang="pl-PL" b="1" dirty="0" smtClean="0">
                <a:solidFill>
                  <a:srgbClr val="00B0F0"/>
                </a:solidFill>
              </a:rPr>
              <a:t>czat</a:t>
            </a:r>
            <a:r>
              <a:rPr lang="pl-PL" dirty="0" smtClean="0">
                <a:solidFill>
                  <a:srgbClr val="00B0F0"/>
                </a:solidFill>
              </a:rPr>
              <a:t> powstały inne wyrażenia, takie jak </a:t>
            </a:r>
            <a:r>
              <a:rPr lang="pl-PL" i="1" dirty="0" smtClean="0">
                <a:solidFill>
                  <a:srgbClr val="00B0F0"/>
                </a:solidFill>
              </a:rPr>
              <a:t>czatownik</a:t>
            </a:r>
            <a:r>
              <a:rPr lang="pl-PL" dirty="0" smtClean="0">
                <a:solidFill>
                  <a:srgbClr val="00B0F0"/>
                </a:solidFill>
              </a:rPr>
              <a:t> (ewentualnie </a:t>
            </a:r>
            <a:r>
              <a:rPr lang="pl-PL" i="1" dirty="0" err="1" smtClean="0">
                <a:solidFill>
                  <a:srgbClr val="00B0F0"/>
                </a:solidFill>
              </a:rPr>
              <a:t>chatownik</a:t>
            </a:r>
            <a:r>
              <a:rPr lang="pl-PL" i="1" dirty="0" smtClean="0">
                <a:solidFill>
                  <a:srgbClr val="00B0F0"/>
                </a:solidFill>
              </a:rPr>
              <a:t>) </a:t>
            </a:r>
            <a:r>
              <a:rPr lang="pl-PL" dirty="0" smtClean="0">
                <a:solidFill>
                  <a:srgbClr val="00B0F0"/>
                </a:solidFill>
              </a:rPr>
              <a:t>– </a:t>
            </a:r>
            <a:r>
              <a:rPr lang="pl-PL" dirty="0" smtClean="0">
                <a:solidFill>
                  <a:srgbClr val="00B0F0"/>
                </a:solidFill>
              </a:rPr>
              <a:t>osoba korzystająca z </a:t>
            </a:r>
            <a:r>
              <a:rPr lang="pl-PL" i="1" dirty="0" err="1" smtClean="0">
                <a:solidFill>
                  <a:srgbClr val="00B0F0"/>
                </a:solidFill>
              </a:rPr>
              <a:t>czatu</a:t>
            </a:r>
            <a:r>
              <a:rPr lang="pl-PL" dirty="0" smtClean="0">
                <a:solidFill>
                  <a:srgbClr val="00B0F0"/>
                </a:solidFill>
              </a:rPr>
              <a:t> (</a:t>
            </a:r>
            <a:r>
              <a:rPr lang="pl-PL" i="1" dirty="0" err="1" smtClean="0">
                <a:solidFill>
                  <a:srgbClr val="00B0F0"/>
                </a:solidFill>
              </a:rPr>
              <a:t>chatu</a:t>
            </a:r>
            <a:r>
              <a:rPr lang="pl-PL" dirty="0" smtClean="0">
                <a:solidFill>
                  <a:srgbClr val="00B0F0"/>
                </a:solidFill>
              </a:rPr>
              <a:t>), oraz </a:t>
            </a:r>
            <a:r>
              <a:rPr lang="pl-PL" i="1" dirty="0" smtClean="0">
                <a:solidFill>
                  <a:srgbClr val="00B0F0"/>
                </a:solidFill>
              </a:rPr>
              <a:t>czatować</a:t>
            </a:r>
            <a:r>
              <a:rPr lang="pl-PL" dirty="0" smtClean="0">
                <a:solidFill>
                  <a:srgbClr val="00B0F0"/>
                </a:solidFill>
              </a:rPr>
              <a:t> (</a:t>
            </a:r>
            <a:r>
              <a:rPr lang="pl-PL" i="1" dirty="0" err="1" smtClean="0">
                <a:solidFill>
                  <a:srgbClr val="00B0F0"/>
                </a:solidFill>
              </a:rPr>
              <a:t>chatować</a:t>
            </a:r>
            <a:r>
              <a:rPr lang="pl-PL" dirty="0" smtClean="0">
                <a:solidFill>
                  <a:srgbClr val="00B0F0"/>
                </a:solidFill>
              </a:rPr>
              <a:t>) – rozmawiać za pośrednictwem </a:t>
            </a:r>
            <a:r>
              <a:rPr lang="pl-PL" i="1" dirty="0" err="1" smtClean="0">
                <a:solidFill>
                  <a:srgbClr val="00B0F0"/>
                </a:solidFill>
              </a:rPr>
              <a:t>czatu</a:t>
            </a:r>
            <a:r>
              <a:rPr lang="pl-PL" dirty="0" smtClean="0">
                <a:solidFill>
                  <a:srgbClr val="00B0F0"/>
                </a:solidFill>
              </a:rPr>
              <a:t>.</a:t>
            </a:r>
          </a:p>
          <a:p>
            <a:pPr>
              <a:buNone/>
            </a:pPr>
            <a:r>
              <a:rPr lang="pl-PL" dirty="0" smtClean="0"/>
              <a:t>		</a:t>
            </a:r>
            <a:r>
              <a:rPr lang="pl-PL" dirty="0" smtClean="0">
                <a:solidFill>
                  <a:srgbClr val="7030A0"/>
                </a:solidFill>
              </a:rPr>
              <a:t>Wraz </a:t>
            </a:r>
            <a:r>
              <a:rPr lang="pl-PL" dirty="0" smtClean="0">
                <a:solidFill>
                  <a:srgbClr val="7030A0"/>
                </a:solidFill>
              </a:rPr>
              <a:t>z postępem technologicznym zwiększającym szybkość internetu i pojawieniem się portali Web 2.0, szybko zauważono, że tradycyjny czat można rozbudować dodając funkcję połączenia audio i wideo. Zrodziło to nowe możliwości w dotychczasowych zastosowaniach komunikacji poprzez </a:t>
            </a:r>
            <a:r>
              <a:rPr lang="pl-PL" dirty="0" smtClean="0">
                <a:solidFill>
                  <a:srgbClr val="7030A0"/>
                </a:solidFill>
              </a:rPr>
              <a:t>Internet</a:t>
            </a:r>
            <a:r>
              <a:rPr lang="pl-PL" dirty="0" smtClean="0">
                <a:solidFill>
                  <a:srgbClr val="7030A0"/>
                </a:solidFill>
              </a:rPr>
              <a:t>, zarówno w sferze rozrywki, jak i zastosowaniach biznesowych (konferencje). Ta forma komunikacji zyskała dużą popularność, zarówno w oprogramowaniu komputerowym typu Gadu-Gadu, czy Skype – jak i w wielu portalach dla </a:t>
            </a:r>
            <a:r>
              <a:rPr lang="pl-PL" i="1" dirty="0" err="1" smtClean="0">
                <a:solidFill>
                  <a:srgbClr val="7030A0"/>
                </a:solidFill>
              </a:rPr>
              <a:t>chatowników</a:t>
            </a:r>
            <a:r>
              <a:rPr lang="pl-PL" dirty="0" smtClean="0">
                <a:solidFill>
                  <a:srgbClr val="7030A0"/>
                </a:solidFill>
              </a:rPr>
              <a:t> (typu czat.onet.pl, czy czatpol.pl).</a:t>
            </a:r>
          </a:p>
          <a:p>
            <a:pPr>
              <a:buNone/>
            </a:pPr>
            <a:endParaRPr lang="pl-PL"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apitał">
  <a:themeElements>
    <a:clrScheme name="Kapitał">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Kapitał">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Kapitał">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100</TotalTime>
  <Words>167</Words>
  <Application>Microsoft Office PowerPoint</Application>
  <PresentationFormat>Pokaz na ekranie (4:3)</PresentationFormat>
  <Paragraphs>44</Paragraphs>
  <Slides>12</Slides>
  <Notes>0</Notes>
  <HiddenSlides>0</HiddenSlides>
  <MMClips>0</MMClips>
  <ScaleCrop>false</ScaleCrop>
  <HeadingPairs>
    <vt:vector size="4" baseType="variant">
      <vt:variant>
        <vt:lpstr>Motyw</vt:lpstr>
      </vt:variant>
      <vt:variant>
        <vt:i4>1</vt:i4>
      </vt:variant>
      <vt:variant>
        <vt:lpstr>Tytuły slajdów</vt:lpstr>
      </vt:variant>
      <vt:variant>
        <vt:i4>12</vt:i4>
      </vt:variant>
    </vt:vector>
  </HeadingPairs>
  <TitlesOfParts>
    <vt:vector size="13" baseType="lpstr">
      <vt:lpstr>Kapitał</vt:lpstr>
      <vt:lpstr>Kiedy do mnie piszesz…</vt:lpstr>
      <vt:lpstr>Poczta elektroniczna</vt:lpstr>
      <vt:lpstr>Slajd 3</vt:lpstr>
      <vt:lpstr>Zapamiętaj!</vt:lpstr>
      <vt:lpstr>Zasady użytkowania poczty email</vt:lpstr>
      <vt:lpstr>Komunikatory internetowe </vt:lpstr>
      <vt:lpstr>Slajd 7</vt:lpstr>
      <vt:lpstr>Zagrożeniach wynikających z korzystania z komunikatorów</vt:lpstr>
      <vt:lpstr>Czat</vt:lpstr>
      <vt:lpstr>Emotikony</vt:lpstr>
      <vt:lpstr>Slajd 11</vt:lpstr>
      <vt:lpstr>Slajd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Slajd 1</dc:title>
  <dc:creator>Tomek</dc:creator>
  <cp:lastModifiedBy>Tomek</cp:lastModifiedBy>
  <cp:revision>18</cp:revision>
  <dcterms:created xsi:type="dcterms:W3CDTF">2015-04-20T10:21:42Z</dcterms:created>
  <dcterms:modified xsi:type="dcterms:W3CDTF">2015-04-21T16:23:11Z</dcterms:modified>
</cp:coreProperties>
</file>